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5143500" cx="9144000"/>
  <p:notesSz cx="6858000" cy="9144000"/>
  <p:embeddedFontLst>
    <p:embeddedFont>
      <p:font typeface="Montserrat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font" Target="fonts/Montserrat-regular.fntdata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font" Target="fonts/Montserrat-italic.fntdata"/><Relationship Id="rId21" Type="http://schemas.openxmlformats.org/officeDocument/2006/relationships/slide" Target="slides/slide16.xml"/><Relationship Id="rId43" Type="http://schemas.openxmlformats.org/officeDocument/2006/relationships/font" Target="fonts/Montserrat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font" Target="fonts/Montserrat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112e0abc851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112e0abc85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12e0abc851_3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12e0abc851_3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2e0abc851_3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12e0abc851_3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2e0abc851_3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12e0abc851_3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1324bb1102_3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1324bb1102_3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12e0abc851_3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12e0abc851_3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1324bb1102_3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1324bb1102_3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1324bb1102_3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1324bb1102_3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1324bb1102_3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1324bb1102_3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1324bb1102_3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1324bb1102_3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324bb1102_3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1324bb1102_3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112e0abc851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112e0abc851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136a393e47_2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136a393e47_2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136a393e47_2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136a393e47_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324bb1102_3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1324bb1102_3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Dolní Dobrouč, Vladimír Velebný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Contipro, Kyselina Hyaluronová, polymer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Patří mezi 3-4 největší výrobce kyseliny Hyaluronové, v Evropě nemají konkurenci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Výzkumný tým 106 ze 250 zaměstnanců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Dodává světovým farmaceutickým firmám, hojivé procesy, nosič léků přes kůži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1324bb1102_3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1324bb1102_3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137a62764f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137a62764f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1324bb1102_3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1324bb1102_3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324bb1102_3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1324bb1102_3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2e0abc851_3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12e0abc851_3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2e0abc851_3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12e0abc851_3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12e0abc851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12e0abc851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12e0abc851_2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112e0abc851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137a62764f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137a62764f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137a62764f_1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137a62764f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137a62764f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137a62764f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137a62764f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137a62764f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137a62764f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137a62764f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137a62764f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137a62764f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137a62764f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137a62764f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12e0abc851_2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12e0abc851_2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2e0abc851_2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2e0abc851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12e0abc851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12e0abc851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2e0abc851_3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12e0abc851_3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12e0abc851_3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12e0abc851_3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2e0abc851_3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12e0abc851_3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 Úvodní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/>
          <p:nvPr>
            <p:ph type="ctrTitle"/>
          </p:nvPr>
        </p:nvSpPr>
        <p:spPr>
          <a:xfrm>
            <a:off x="899500" y="2019900"/>
            <a:ext cx="63468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899500" y="1616375"/>
            <a:ext cx="5385900" cy="47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2500"/>
              <a:buNone/>
              <a:defRPr b="1" sz="2500">
                <a:solidFill>
                  <a:srgbClr val="FFBA00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2500"/>
              <a:buNone/>
              <a:defRPr b="1" sz="2500">
                <a:solidFill>
                  <a:srgbClr val="FFBA00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2500"/>
              <a:buNone/>
              <a:defRPr b="1" sz="2500">
                <a:solidFill>
                  <a:srgbClr val="FFBA00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2500"/>
              <a:buNone/>
              <a:defRPr b="1" sz="2500">
                <a:solidFill>
                  <a:srgbClr val="FFBA00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2500"/>
              <a:buNone/>
              <a:defRPr b="1" sz="2500">
                <a:solidFill>
                  <a:srgbClr val="FFBA00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2500"/>
              <a:buNone/>
              <a:defRPr b="1" sz="2500">
                <a:solidFill>
                  <a:srgbClr val="FFBA00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2500"/>
              <a:buNone/>
              <a:defRPr b="1" sz="2500">
                <a:solidFill>
                  <a:srgbClr val="FFBA00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2500"/>
              <a:buNone/>
              <a:defRPr b="1" sz="2500">
                <a:solidFill>
                  <a:srgbClr val="FFBA00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2500"/>
              <a:buNone/>
              <a:defRPr b="1" sz="2500">
                <a:solidFill>
                  <a:srgbClr val="FFBA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 Osnova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ctrTitle"/>
          </p:nvPr>
        </p:nvSpPr>
        <p:spPr>
          <a:xfrm>
            <a:off x="1030632" y="1705275"/>
            <a:ext cx="59367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899500" y="1053350"/>
            <a:ext cx="5385900" cy="47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2500"/>
              <a:buNone/>
              <a:defRPr b="1" sz="2500">
                <a:solidFill>
                  <a:srgbClr val="FFBA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2500"/>
              <a:buNone/>
              <a:defRPr b="1" sz="2500">
                <a:solidFill>
                  <a:srgbClr val="FFBA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2500"/>
              <a:buNone/>
              <a:defRPr b="1" sz="2500">
                <a:solidFill>
                  <a:srgbClr val="FFBA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2500"/>
              <a:buNone/>
              <a:defRPr b="1" sz="2500">
                <a:solidFill>
                  <a:srgbClr val="FFBA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2500"/>
              <a:buNone/>
              <a:defRPr b="1" sz="2500">
                <a:solidFill>
                  <a:srgbClr val="FFBA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2500"/>
              <a:buNone/>
              <a:defRPr b="1" sz="2500">
                <a:solidFill>
                  <a:srgbClr val="FFBA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2500"/>
              <a:buNone/>
              <a:defRPr b="1" sz="2500">
                <a:solidFill>
                  <a:srgbClr val="FFBA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2500"/>
              <a:buNone/>
              <a:defRPr b="1" sz="2500">
                <a:solidFill>
                  <a:srgbClr val="FFBA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2500"/>
              <a:buNone/>
              <a:defRPr b="1" sz="2500">
                <a:solidFill>
                  <a:srgbClr val="FFBA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 Předěl řečníků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8" name="Google Shape;1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/>
          <p:nvPr>
            <p:ph type="ctrTitle"/>
          </p:nvPr>
        </p:nvSpPr>
        <p:spPr>
          <a:xfrm>
            <a:off x="1096100" y="2046125"/>
            <a:ext cx="5801400" cy="46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 Stránka pro obsah řečníků TEXT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"/>
          <p:cNvSpPr txBox="1"/>
          <p:nvPr>
            <p:ph type="ctrTitle"/>
          </p:nvPr>
        </p:nvSpPr>
        <p:spPr>
          <a:xfrm>
            <a:off x="512350" y="1396825"/>
            <a:ext cx="7556400" cy="29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  <a:defRPr b="0" sz="1500"/>
            </a:lvl1pPr>
            <a:lvl2pPr lvl="1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AutoNum type="alphaLcPeriod"/>
              <a:defRPr b="0" sz="1500"/>
            </a:lvl2pPr>
            <a:lvl3pPr lvl="2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AutoNum type="romanLcPeriod"/>
              <a:defRPr b="0" sz="1500"/>
            </a:lvl3pPr>
            <a:lvl4pPr lvl="3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AutoNum type="arabicPeriod"/>
              <a:defRPr b="0" sz="1500"/>
            </a:lvl4pPr>
            <a:lvl5pPr lvl="4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AutoNum type="alphaLcPeriod"/>
              <a:defRPr b="0" sz="1500"/>
            </a:lvl5pPr>
            <a:lvl6pPr lvl="5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AutoNum type="romanLcPeriod"/>
              <a:defRPr b="0" sz="1500"/>
            </a:lvl6pPr>
            <a:lvl7pPr lvl="6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AutoNum type="arabicPeriod"/>
              <a:defRPr b="0" sz="1500"/>
            </a:lvl7pPr>
            <a:lvl8pPr lvl="7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AutoNum type="alphaLcPeriod"/>
              <a:defRPr b="0" sz="1500"/>
            </a:lvl8pPr>
            <a:lvl9pPr lvl="8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500"/>
              <a:buAutoNum type="romanLcPeriod"/>
              <a:defRPr b="0" sz="1500"/>
            </a:lvl9pPr>
          </a:lstStyle>
          <a:p/>
        </p:txBody>
      </p:sp>
      <p:sp>
        <p:nvSpPr>
          <p:cNvPr id="23" name="Google Shape;23;p5"/>
          <p:cNvSpPr txBox="1"/>
          <p:nvPr>
            <p:ph idx="1" type="subTitle"/>
          </p:nvPr>
        </p:nvSpPr>
        <p:spPr>
          <a:xfrm>
            <a:off x="383753" y="747375"/>
            <a:ext cx="7178100" cy="47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 Stránka pro obsah řečníků OBRÁZEK 1/3">
  <p:cSld name="TITLE_AND_TWO_COLUMNS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6"/>
          <p:cNvSpPr txBox="1"/>
          <p:nvPr>
            <p:ph type="ctrTitle"/>
          </p:nvPr>
        </p:nvSpPr>
        <p:spPr>
          <a:xfrm>
            <a:off x="512350" y="1396825"/>
            <a:ext cx="7556400" cy="29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0" sz="1500"/>
            </a:lvl1pPr>
            <a:lvl2pPr lvl="1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  <a:defRPr b="0" sz="1500"/>
            </a:lvl2pPr>
            <a:lvl3pPr lvl="2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 b="0" sz="1500"/>
            </a:lvl3pPr>
            <a:lvl4pPr lvl="3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  <a:defRPr b="0" sz="1500"/>
            </a:lvl4pPr>
            <a:lvl5pPr lvl="4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  <a:defRPr b="0" sz="1500"/>
            </a:lvl5pPr>
            <a:lvl6pPr lvl="5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 b="0" sz="1500"/>
            </a:lvl6pPr>
            <a:lvl7pPr lvl="6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  <a:defRPr b="0" sz="1500"/>
            </a:lvl7pPr>
            <a:lvl8pPr lvl="7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  <a:defRPr b="0" sz="1500"/>
            </a:lvl8pPr>
            <a:lvl9pPr lvl="8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500"/>
              <a:buChar char="■"/>
              <a:defRPr b="0" sz="1500"/>
            </a:lvl9pPr>
          </a:lstStyle>
          <a:p/>
        </p:txBody>
      </p:sp>
      <p:sp>
        <p:nvSpPr>
          <p:cNvPr id="27" name="Google Shape;27;p6"/>
          <p:cNvSpPr txBox="1"/>
          <p:nvPr>
            <p:ph idx="1" type="subTitle"/>
          </p:nvPr>
        </p:nvSpPr>
        <p:spPr>
          <a:xfrm>
            <a:off x="383753" y="747375"/>
            <a:ext cx="7178100" cy="47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" name="Google Shape;28;p6"/>
          <p:cNvSpPr/>
          <p:nvPr>
            <p:ph idx="2" type="pic"/>
          </p:nvPr>
        </p:nvSpPr>
        <p:spPr>
          <a:xfrm>
            <a:off x="5395550" y="1285050"/>
            <a:ext cx="2813100" cy="3024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 Stránka pro obsah řečníků OBRÁZEK FULL">
  <p:cSld name="TITLE_AND_TWO_COLUMNS_1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7"/>
          <p:cNvSpPr/>
          <p:nvPr>
            <p:ph idx="2" type="pic"/>
          </p:nvPr>
        </p:nvSpPr>
        <p:spPr>
          <a:xfrm>
            <a:off x="480800" y="484175"/>
            <a:ext cx="8182500" cy="3825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 Děkujeme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34" name="Google Shape;3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 1">
  <p:cSld name="BLANK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1">
  <p:cSld name="TITLE_AND_BODY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 sz="1800"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3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2.png"/><Relationship Id="rId4" Type="http://schemas.openxmlformats.org/officeDocument/2006/relationships/image" Target="../media/image40.png"/><Relationship Id="rId5" Type="http://schemas.openxmlformats.org/officeDocument/2006/relationships/image" Target="../media/image47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4.png"/><Relationship Id="rId4" Type="http://schemas.openxmlformats.org/officeDocument/2006/relationships/image" Target="../media/image5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2" Type="http://schemas.openxmlformats.org/officeDocument/2006/relationships/image" Target="../media/image23.png"/><Relationship Id="rId9" Type="http://schemas.openxmlformats.org/officeDocument/2006/relationships/image" Target="../media/image19.png"/><Relationship Id="rId5" Type="http://schemas.openxmlformats.org/officeDocument/2006/relationships/image" Target="../media/image2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Relationship Id="rId4" Type="http://schemas.openxmlformats.org/officeDocument/2006/relationships/image" Target="../media/image24.png"/><Relationship Id="rId5" Type="http://schemas.openxmlformats.org/officeDocument/2006/relationships/image" Target="../media/image28.png"/><Relationship Id="rId6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type="ctrTitle"/>
          </p:nvPr>
        </p:nvSpPr>
        <p:spPr>
          <a:xfrm>
            <a:off x="899500" y="2019900"/>
            <a:ext cx="63468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INDEX PROSPERITY ČESKA</a:t>
            </a:r>
            <a:endParaRPr/>
          </a:p>
        </p:txBody>
      </p:sp>
      <p:sp>
        <p:nvSpPr>
          <p:cNvPr id="45" name="Google Shape;45;p11"/>
          <p:cNvSpPr txBox="1"/>
          <p:nvPr>
            <p:ph idx="1" type="subTitle"/>
          </p:nvPr>
        </p:nvSpPr>
        <p:spPr>
          <a:xfrm>
            <a:off x="899500" y="1616375"/>
            <a:ext cx="5385900" cy="47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Tisková konference (10. února 2022)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ctrTitle"/>
          </p:nvPr>
        </p:nvSpPr>
        <p:spPr>
          <a:xfrm>
            <a:off x="512350" y="1396825"/>
            <a:ext cx="4883100" cy="29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Pořadí zemí v jednotlivých srovnáních</a:t>
            </a:r>
            <a:endParaRPr/>
          </a:p>
          <a:p>
            <a:pPr indent="-314325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Ve výstupech se lze zaměřit na vybrané metriky a srovnávat pořadí zemí podle vlastního výběru</a:t>
            </a:r>
            <a:endParaRPr/>
          </a:p>
          <a:p>
            <a:pPr indent="-314325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Umístění, které se převádí na „trestné body“, které figurují při vyhodnocení jednotlivých pilířů</a:t>
            </a:r>
            <a:endParaRPr/>
          </a:p>
          <a:p>
            <a:pPr indent="-314325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Stejným způsobem pak budeme postupovat při vyhodnocování celkového Indexu prosperity</a:t>
            </a:r>
            <a:endParaRPr/>
          </a:p>
          <a:p>
            <a:pPr indent="-314325" lvl="1" marL="914400" rtl="0" algn="l">
              <a:spcBef>
                <a:spcPts val="10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Každý jednotlivý indikátor je zásadní metrikou</a:t>
            </a:r>
            <a:endParaRPr/>
          </a:p>
          <a:p>
            <a:pPr indent="-314325" lvl="1" marL="914400" rtl="0" algn="l">
              <a:spcBef>
                <a:spcPts val="10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Každý jednotlivý pilíř je nosný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0"/>
          <p:cNvSpPr txBox="1"/>
          <p:nvPr>
            <p:ph idx="1" type="subTitle"/>
          </p:nvPr>
        </p:nvSpPr>
        <p:spPr>
          <a:xfrm>
            <a:off x="383753" y="747375"/>
            <a:ext cx="7178100" cy="47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METODOLOGIE INDEXU</a:t>
            </a: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7275" y="1396825"/>
            <a:ext cx="3443749" cy="2434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90725"/>
            <a:ext cx="4472055" cy="326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017725"/>
            <a:ext cx="4572000" cy="3340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ctrTitle"/>
          </p:nvPr>
        </p:nvSpPr>
        <p:spPr>
          <a:xfrm>
            <a:off x="1096100" y="2046125"/>
            <a:ext cx="5801400" cy="46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PILÍŘ: ČESKÁ EKONOMIKA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350" y="787225"/>
            <a:ext cx="6515301" cy="366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75" y="319175"/>
            <a:ext cx="6504326" cy="464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100" y="458450"/>
            <a:ext cx="6082800" cy="434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" y="1504675"/>
            <a:ext cx="4509450" cy="258681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6"/>
          <p:cNvSpPr txBox="1"/>
          <p:nvPr>
            <p:ph idx="1" type="subTitle"/>
          </p:nvPr>
        </p:nvSpPr>
        <p:spPr>
          <a:xfrm>
            <a:off x="383750" y="985350"/>
            <a:ext cx="7700100" cy="47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                      ČR                                                        Japonsko</a:t>
            </a: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9596" y="1504675"/>
            <a:ext cx="4449478" cy="258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04675"/>
            <a:ext cx="4509450" cy="261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5" y="1504675"/>
            <a:ext cx="4509450" cy="258681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7"/>
          <p:cNvSpPr txBox="1"/>
          <p:nvPr>
            <p:ph idx="1" type="subTitle"/>
          </p:nvPr>
        </p:nvSpPr>
        <p:spPr>
          <a:xfrm>
            <a:off x="383750" y="985350"/>
            <a:ext cx="7700100" cy="47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                      ČR                                                          Řecko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500" y="785325"/>
            <a:ext cx="5788225" cy="413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050" y="849000"/>
            <a:ext cx="6570700" cy="370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type="ctrTitle"/>
          </p:nvPr>
        </p:nvSpPr>
        <p:spPr>
          <a:xfrm>
            <a:off x="1030632" y="1705275"/>
            <a:ext cx="59367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cs"/>
              <a:t>PŘEDSTAVENÍ INDEXU PROSPERITY ČESKA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cs"/>
              <a:t>EVROPA V DATECH A ČESKÁ SPOŘITELNA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cs"/>
              <a:t>INDEX PROSPERITY: STAV EKONOMIKY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cs"/>
              <a:t>REAKCE ODBORNÍKŮ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cs"/>
              <a:t>DISKUSE</a:t>
            </a:r>
            <a:endParaRPr/>
          </a:p>
        </p:txBody>
      </p:sp>
      <p:sp>
        <p:nvSpPr>
          <p:cNvPr id="51" name="Google Shape;51;p12"/>
          <p:cNvSpPr txBox="1"/>
          <p:nvPr>
            <p:ph idx="1" type="subTitle"/>
          </p:nvPr>
        </p:nvSpPr>
        <p:spPr>
          <a:xfrm>
            <a:off x="899500" y="1053350"/>
            <a:ext cx="5385900" cy="47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Osnova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2800" y="867425"/>
            <a:ext cx="3228450" cy="36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625" y="772275"/>
            <a:ext cx="4529925" cy="3727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925" y="825825"/>
            <a:ext cx="6387076" cy="358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125" y="824450"/>
            <a:ext cx="6954676" cy="369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275" y="866300"/>
            <a:ext cx="7446999" cy="34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5770" y="2239220"/>
            <a:ext cx="1591405" cy="112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3"/>
          <p:cNvSpPr txBox="1"/>
          <p:nvPr/>
        </p:nvSpPr>
        <p:spPr>
          <a:xfrm>
            <a:off x="7459825" y="2031550"/>
            <a:ext cx="1608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5000"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1" lang="cs" sz="50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5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"/>
          <p:cNvSpPr txBox="1"/>
          <p:nvPr/>
        </p:nvSpPr>
        <p:spPr>
          <a:xfrm>
            <a:off x="1861500" y="3189550"/>
            <a:ext cx="1093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5000">
                <a:latin typeface="Montserrat"/>
                <a:ea typeface="Montserrat"/>
                <a:cs typeface="Montserrat"/>
                <a:sym typeface="Montserrat"/>
              </a:rPr>
              <a:t>10</a:t>
            </a:r>
            <a:r>
              <a:rPr b="1" lang="cs" sz="50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5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34"/>
          <p:cNvSpPr txBox="1"/>
          <p:nvPr/>
        </p:nvSpPr>
        <p:spPr>
          <a:xfrm>
            <a:off x="4518125" y="1253300"/>
            <a:ext cx="1093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5000">
                <a:latin typeface="Montserrat"/>
                <a:ea typeface="Montserrat"/>
                <a:cs typeface="Montserrat"/>
                <a:sym typeface="Montserrat"/>
              </a:rPr>
              <a:t>27</a:t>
            </a:r>
            <a:r>
              <a:rPr b="1" lang="cs" sz="50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5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34"/>
          <p:cNvSpPr txBox="1"/>
          <p:nvPr/>
        </p:nvSpPr>
        <p:spPr>
          <a:xfrm>
            <a:off x="4671725" y="3189550"/>
            <a:ext cx="1156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5000">
                <a:latin typeface="Montserrat"/>
                <a:ea typeface="Montserrat"/>
                <a:cs typeface="Montserrat"/>
                <a:sym typeface="Montserrat"/>
              </a:rPr>
              <a:t>22</a:t>
            </a:r>
            <a:r>
              <a:rPr b="1" lang="cs" sz="50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5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5" name="Google Shape;19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375" y="1253300"/>
            <a:ext cx="1438125" cy="14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375" y="3189550"/>
            <a:ext cx="1438125" cy="14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33600" y="1253300"/>
            <a:ext cx="1438125" cy="14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04375" y="1253288"/>
            <a:ext cx="1438125" cy="14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04375" y="3042350"/>
            <a:ext cx="1438125" cy="14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4"/>
          <p:cNvSpPr txBox="1"/>
          <p:nvPr/>
        </p:nvSpPr>
        <p:spPr>
          <a:xfrm>
            <a:off x="7329550" y="1253300"/>
            <a:ext cx="1256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5000">
                <a:latin typeface="Montserrat"/>
                <a:ea typeface="Montserrat"/>
                <a:cs typeface="Montserrat"/>
                <a:sym typeface="Montserrat"/>
              </a:rPr>
              <a:t>20</a:t>
            </a:r>
            <a:r>
              <a:rPr b="1" lang="cs" sz="50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5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1" name="Google Shape;201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33600" y="3189550"/>
            <a:ext cx="1438125" cy="14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4"/>
          <p:cNvSpPr txBox="1"/>
          <p:nvPr/>
        </p:nvSpPr>
        <p:spPr>
          <a:xfrm>
            <a:off x="7227600" y="3232575"/>
            <a:ext cx="1256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5000"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1" lang="cs" sz="50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5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34"/>
          <p:cNvSpPr txBox="1"/>
          <p:nvPr/>
        </p:nvSpPr>
        <p:spPr>
          <a:xfrm>
            <a:off x="1545200" y="1253300"/>
            <a:ext cx="1608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5000">
                <a:latin typeface="Montserrat"/>
                <a:ea typeface="Montserrat"/>
                <a:cs typeface="Montserrat"/>
                <a:sym typeface="Montserrat"/>
              </a:rPr>
              <a:t>13.</a:t>
            </a:r>
            <a:endParaRPr b="1" sz="5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925" y="804150"/>
            <a:ext cx="3849125" cy="384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2755" y="564125"/>
            <a:ext cx="3569118" cy="4015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952" y="829688"/>
            <a:ext cx="6203001" cy="3484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36"/>
          <p:cNvCxnSpPr/>
          <p:nvPr/>
        </p:nvCxnSpPr>
        <p:spPr>
          <a:xfrm>
            <a:off x="3171450" y="1714500"/>
            <a:ext cx="603300" cy="117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7"/>
          <p:cNvSpPr txBox="1"/>
          <p:nvPr>
            <p:ph type="ctrTitle"/>
          </p:nvPr>
        </p:nvSpPr>
        <p:spPr>
          <a:xfrm>
            <a:off x="1096100" y="2046125"/>
            <a:ext cx="5801400" cy="46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POHLED ODBORNÍKŮ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8"/>
          <p:cNvSpPr txBox="1"/>
          <p:nvPr>
            <p:ph type="ctrTitle"/>
          </p:nvPr>
        </p:nvSpPr>
        <p:spPr>
          <a:xfrm>
            <a:off x="1096100" y="2046125"/>
            <a:ext cx="5801400" cy="46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DISKUSE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512350" y="1396825"/>
            <a:ext cx="7556400" cy="29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Unikátní projekt České spořitelny a Evropy v datech</a:t>
            </a:r>
            <a:endParaRPr/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SzPts val="1500"/>
              <a:buChar char="-"/>
            </a:pPr>
            <a:r>
              <a:rPr b="1" lang="cs"/>
              <a:t>Cíl projektu: srovnání stavu prosperity ČR a zemí Evropské unie, abychom věděli, jak si reálně stojíme: kde jsme silní a co máme zlepšovat</a:t>
            </a:r>
            <a:endParaRPr b="1"/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SzPts val="1500"/>
              <a:buChar char="-"/>
            </a:pPr>
            <a:r>
              <a:rPr lang="cs"/>
              <a:t>Deset komplexních pilířů (nejen ekonomických) o stavu zemí EU včetně ČR a vysvětlení problematiky špičkovými odborníky</a:t>
            </a:r>
            <a:endParaRPr/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SzPts val="1500"/>
              <a:buChar char="-"/>
            </a:pPr>
            <a:r>
              <a:rPr lang="cs"/>
              <a:t>Dlouhodobý výzkum, který v příštích letech zohlední i vývoj v čase</a:t>
            </a:r>
            <a:endParaRPr/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SzPts val="1500"/>
              <a:buChar char="-"/>
            </a:pPr>
            <a:r>
              <a:rPr lang="cs"/>
              <a:t>Vlastní web, kde budou jednotlivé analýzy zveřejněny</a:t>
            </a:r>
            <a:endParaRPr/>
          </a:p>
          <a:p>
            <a:pPr indent="-323850" lvl="0" marL="457200" rtl="0" algn="l">
              <a:spcBef>
                <a:spcPts val="1000"/>
              </a:spcBef>
              <a:spcAft>
                <a:spcPts val="1000"/>
              </a:spcAft>
              <a:buSzPts val="1500"/>
              <a:buChar char="-"/>
            </a:pPr>
            <a:r>
              <a:rPr lang="cs"/>
              <a:t>Rozhovory s odborníky v rámci Prospero: Podcast o budoucnosti Česka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83753" y="747375"/>
            <a:ext cx="7178100" cy="47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INDEX PROSPERITY ČESKA</a:t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9850" y="0"/>
            <a:ext cx="1724150" cy="17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500" y="820275"/>
            <a:ext cx="7186700" cy="363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925" y="782075"/>
            <a:ext cx="7177276" cy="331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925" y="795825"/>
            <a:ext cx="6605000" cy="371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675" y="804925"/>
            <a:ext cx="6370550" cy="358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100" y="794425"/>
            <a:ext cx="6940551" cy="3659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225" y="799475"/>
            <a:ext cx="7124449" cy="375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1096100" y="2046125"/>
            <a:ext cx="5801400" cy="46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EVROPA V DATECH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ctrTitle"/>
          </p:nvPr>
        </p:nvSpPr>
        <p:spPr>
          <a:xfrm>
            <a:off x="512350" y="1396825"/>
            <a:ext cx="4883100" cy="29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cs"/>
              <a:t>N</a:t>
            </a:r>
            <a:r>
              <a:rPr lang="cs"/>
              <a:t>ezávislý portál datové žurnalistiky</a:t>
            </a:r>
            <a:endParaRPr/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SzPts val="1500"/>
              <a:buChar char="-"/>
            </a:pPr>
            <a:r>
              <a:rPr lang="cs"/>
              <a:t>Sesterský portál Česka v datech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=&gt; Začátky v roce 2015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cs"/>
              <a:t>Lifestylová i odbornější témata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=&gt; od automobilového průmyslu až po zemědělství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cs"/>
              <a:t>Články, interaktivní infografiky, sociální sítě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=&gt; Tiskové zprávy (zásah mainstreamových médií)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cs"/>
              <a:t>Data z otevřených zdrojů i průzkumů firem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subTitle"/>
          </p:nvPr>
        </p:nvSpPr>
        <p:spPr>
          <a:xfrm>
            <a:off x="383753" y="747375"/>
            <a:ext cx="7178100" cy="47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EVROPA V DATECH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3034" l="0" r="0" t="0"/>
          <a:stretch/>
        </p:blipFill>
        <p:spPr>
          <a:xfrm>
            <a:off x="5578050" y="2780981"/>
            <a:ext cx="2225349" cy="172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8050" y="1140498"/>
            <a:ext cx="2225350" cy="1640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650" y="0"/>
            <a:ext cx="3545700" cy="329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750" y="3194300"/>
            <a:ext cx="3676599" cy="188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 rotWithShape="1">
          <a:blip r:embed="rId5">
            <a:alphaModFix/>
          </a:blip>
          <a:srcRect b="8542" l="33861" r="34804" t="9864"/>
          <a:stretch/>
        </p:blipFill>
        <p:spPr>
          <a:xfrm>
            <a:off x="4205575" y="0"/>
            <a:ext cx="1871949" cy="27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 rotWithShape="1">
          <a:blip r:embed="rId6">
            <a:alphaModFix/>
          </a:blip>
          <a:srcRect b="27900" l="33820" r="35059" t="14095"/>
          <a:stretch/>
        </p:blipFill>
        <p:spPr>
          <a:xfrm>
            <a:off x="4205575" y="2798750"/>
            <a:ext cx="2040668" cy="213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34936" y="2720375"/>
            <a:ext cx="1876864" cy="1888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 rotWithShape="1">
          <a:blip r:embed="rId8">
            <a:alphaModFix/>
          </a:blip>
          <a:srcRect b="0" l="3884" r="4288" t="0"/>
          <a:stretch/>
        </p:blipFill>
        <p:spPr>
          <a:xfrm>
            <a:off x="6589075" y="2889423"/>
            <a:ext cx="533424" cy="232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68136" y="2182002"/>
            <a:ext cx="1508565" cy="538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 rotWithShape="1">
          <a:blip r:embed="rId10">
            <a:alphaModFix/>
          </a:blip>
          <a:srcRect b="38459" l="13222" r="11220" t="37379"/>
          <a:stretch/>
        </p:blipFill>
        <p:spPr>
          <a:xfrm>
            <a:off x="6436026" y="2046401"/>
            <a:ext cx="658811" cy="176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90692" y="188975"/>
            <a:ext cx="1454433" cy="1787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 rotWithShape="1">
          <a:blip r:embed="rId12">
            <a:alphaModFix/>
          </a:blip>
          <a:srcRect b="39704" l="12452" r="12669" t="39134"/>
          <a:stretch/>
        </p:blipFill>
        <p:spPr>
          <a:xfrm>
            <a:off x="6266750" y="689199"/>
            <a:ext cx="984180" cy="149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ctrTitle"/>
          </p:nvPr>
        </p:nvSpPr>
        <p:spPr>
          <a:xfrm>
            <a:off x="1096100" y="2046125"/>
            <a:ext cx="5801400" cy="46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ANALYTIKA INDEXU PROSPERITY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ctrTitle"/>
          </p:nvPr>
        </p:nvSpPr>
        <p:spPr>
          <a:xfrm>
            <a:off x="512350" y="1227075"/>
            <a:ext cx="5778900" cy="33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cs" sz="1300"/>
              <a:t>10 tematických pilířů </a:t>
            </a:r>
            <a:r>
              <a:rPr lang="cs" sz="1300"/>
              <a:t>s až</a:t>
            </a:r>
            <a:r>
              <a:rPr lang="cs" sz="1300"/>
              <a:t> stovkou indikátorů</a:t>
            </a:r>
            <a:endParaRPr sz="1300"/>
          </a:p>
          <a:p>
            <a:pPr indent="-311150" lvl="1" marL="914400" rtl="0" algn="l">
              <a:spcBef>
                <a:spcPts val="1000"/>
              </a:spcBef>
              <a:spcAft>
                <a:spcPts val="0"/>
              </a:spcAft>
              <a:buSzPts val="1300"/>
              <a:buChar char="-"/>
            </a:pPr>
            <a:r>
              <a:rPr b="1" lang="cs" sz="1300"/>
              <a:t>Kvalita vzdělávání a výzkumu </a:t>
            </a:r>
            <a:r>
              <a:rPr lang="cs" sz="1300"/>
              <a:t>(výdaje, digitální gramotnost, schopnosti žáků základních škol)</a:t>
            </a:r>
            <a:endParaRPr sz="1300"/>
          </a:p>
          <a:p>
            <a:pPr indent="-311150" lvl="1" marL="914400" rtl="0" algn="l">
              <a:spcBef>
                <a:spcPts val="1000"/>
              </a:spcBef>
              <a:spcAft>
                <a:spcPts val="0"/>
              </a:spcAft>
              <a:buSzPts val="1300"/>
              <a:buChar char="-"/>
            </a:pPr>
            <a:r>
              <a:rPr b="1" lang="cs" sz="1300"/>
              <a:t>Životní prostředí</a:t>
            </a:r>
            <a:r>
              <a:rPr lang="cs" sz="1300"/>
              <a:t> (podíl OZE na elektřině, recyklace, spotřeba vody)</a:t>
            </a:r>
            <a:endParaRPr sz="1300"/>
          </a:p>
          <a:p>
            <a:pPr indent="-311150" lvl="1" marL="914400" rtl="0" algn="l">
              <a:spcBef>
                <a:spcPts val="1000"/>
              </a:spcBef>
              <a:spcAft>
                <a:spcPts val="0"/>
              </a:spcAft>
              <a:buSzPts val="1300"/>
              <a:buChar char="-"/>
            </a:pPr>
            <a:r>
              <a:rPr b="1" lang="cs" sz="1300"/>
              <a:t>Rozvoj zdraví a bezpečnosti </a:t>
            </a:r>
            <a:r>
              <a:rPr lang="cs" sz="1300"/>
              <a:t>(kriminalita, obezita, dostupnost lékařské péče)</a:t>
            </a:r>
            <a:endParaRPr sz="1300"/>
          </a:p>
          <a:p>
            <a:pPr indent="-311150" lvl="1" marL="914400" rtl="0" algn="l">
              <a:spcBef>
                <a:spcPts val="1000"/>
              </a:spcBef>
              <a:spcAft>
                <a:spcPts val="0"/>
              </a:spcAft>
              <a:buSzPts val="1300"/>
              <a:buChar char="-"/>
            </a:pPr>
            <a:r>
              <a:rPr b="1" lang="cs" sz="1300"/>
              <a:t>Úroveň bydlení </a:t>
            </a:r>
            <a:r>
              <a:rPr lang="cs" sz="1300"/>
              <a:t>(vybavení domácností, délka stavebního řízení, výdaje na bydlení)</a:t>
            </a:r>
            <a:endParaRPr sz="1300"/>
          </a:p>
          <a:p>
            <a:pPr indent="-311150" lvl="1" marL="914400" rtl="0" algn="l">
              <a:spcBef>
                <a:spcPts val="1000"/>
              </a:spcBef>
              <a:spcAft>
                <a:spcPts val="0"/>
              </a:spcAft>
              <a:buSzPts val="1300"/>
              <a:buChar char="-"/>
            </a:pPr>
            <a:r>
              <a:rPr b="1" lang="cs" sz="1300"/>
              <a:t>Stav ekonomiky</a:t>
            </a:r>
            <a:r>
              <a:rPr lang="cs" sz="1300"/>
              <a:t>, </a:t>
            </a:r>
            <a:r>
              <a:rPr b="1" lang="cs" sz="1300"/>
              <a:t>Prostředí pro podnikatele</a:t>
            </a:r>
            <a:r>
              <a:rPr lang="cs" sz="1300"/>
              <a:t>, </a:t>
            </a:r>
            <a:r>
              <a:rPr b="1" lang="cs" sz="1300"/>
              <a:t>Úroveň infrastruktury</a:t>
            </a:r>
            <a:r>
              <a:rPr lang="cs" sz="1300"/>
              <a:t>, </a:t>
            </a:r>
            <a:r>
              <a:rPr b="1" lang="cs" sz="1300"/>
              <a:t>Kvalita trhu práce</a:t>
            </a:r>
            <a:r>
              <a:rPr lang="cs" sz="1300"/>
              <a:t>, </a:t>
            </a:r>
            <a:r>
              <a:rPr b="1" lang="cs" sz="1300"/>
              <a:t>Finanční zdraví</a:t>
            </a:r>
            <a:r>
              <a:rPr lang="cs" sz="1300"/>
              <a:t>, </a:t>
            </a:r>
            <a:r>
              <a:rPr b="1" lang="cs" sz="1300"/>
              <a:t>Solidarita ve společnosti</a:t>
            </a:r>
            <a:endParaRPr b="1" sz="1300"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Char char="-"/>
            </a:pPr>
            <a:r>
              <a:rPr lang="cs" sz="1300"/>
              <a:t>Cizelovaný výběr relevantních indikátorů</a:t>
            </a:r>
            <a:endParaRPr sz="1300"/>
          </a:p>
          <a:p>
            <a:pPr indent="-311150" lvl="0" marL="457200" rtl="0" algn="l">
              <a:spcBef>
                <a:spcPts val="1000"/>
              </a:spcBef>
              <a:spcAft>
                <a:spcPts val="1000"/>
              </a:spcAft>
              <a:buSzPts val="1300"/>
              <a:buChar char="-"/>
            </a:pPr>
            <a:r>
              <a:rPr lang="cs" sz="1300"/>
              <a:t>Průběžný </a:t>
            </a:r>
            <a:r>
              <a:rPr lang="cs" sz="1300"/>
              <a:t> výzkum zakončený celoročním shrnutím prosperity Česka</a:t>
            </a:r>
            <a:endParaRPr sz="1300"/>
          </a:p>
        </p:txBody>
      </p:sp>
      <p:sp>
        <p:nvSpPr>
          <p:cNvPr id="96" name="Google Shape;96;p18"/>
          <p:cNvSpPr txBox="1"/>
          <p:nvPr>
            <p:ph idx="1" type="subTitle"/>
          </p:nvPr>
        </p:nvSpPr>
        <p:spPr>
          <a:xfrm>
            <a:off x="383753" y="747375"/>
            <a:ext cx="7178100" cy="47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ANALYTIKA INDEXU PROSPERITY</a:t>
            </a: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1804" y="0"/>
            <a:ext cx="246219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ctrTitle"/>
          </p:nvPr>
        </p:nvSpPr>
        <p:spPr>
          <a:xfrm>
            <a:off x="512350" y="1396825"/>
            <a:ext cx="5452500" cy="29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-"/>
            </a:pPr>
            <a:r>
              <a:rPr lang="cs" sz="1800"/>
              <a:t>Otevřené zdroje zkoumající celou EU</a:t>
            </a:r>
            <a:endParaRPr sz="18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-"/>
            </a:pPr>
            <a:r>
              <a:rPr lang="cs" sz="1400"/>
              <a:t>Eurostat, OECD, WHO, Europol…</a:t>
            </a:r>
            <a:endParaRPr sz="14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-"/>
            </a:pPr>
            <a:r>
              <a:rPr lang="cs" sz="1800"/>
              <a:t>Krajské srovnání mimo Index</a:t>
            </a:r>
            <a:endParaRPr sz="18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-"/>
            </a:pPr>
            <a:r>
              <a:rPr lang="cs" sz="1400"/>
              <a:t>ČSÚ, ministerstva, soukromý sektor...</a:t>
            </a:r>
            <a:endParaRPr sz="14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-"/>
            </a:pPr>
            <a:r>
              <a:rPr lang="cs" sz="1800"/>
              <a:t>Nástroj Tableau pro analytiku a tvorbu infografik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-"/>
            </a:pPr>
            <a:r>
              <a:rPr lang="cs" sz="1800"/>
              <a:t>Nejnovější dostupná data pro jednotlivé země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9"/>
          <p:cNvSpPr txBox="1"/>
          <p:nvPr>
            <p:ph idx="1" type="subTitle"/>
          </p:nvPr>
        </p:nvSpPr>
        <p:spPr>
          <a:xfrm>
            <a:off x="383753" y="747375"/>
            <a:ext cx="7178100" cy="47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ANALYTIKA INDEXU PROSPERITY</a:t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 rotWithShape="1">
          <a:blip r:embed="rId3">
            <a:alphaModFix/>
          </a:blip>
          <a:srcRect b="64188" l="0" r="0" t="0"/>
          <a:stretch/>
        </p:blipFill>
        <p:spPr>
          <a:xfrm>
            <a:off x="6346000" y="1396825"/>
            <a:ext cx="2202525" cy="68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 rotWithShape="1">
          <a:blip r:embed="rId4">
            <a:alphaModFix/>
          </a:blip>
          <a:srcRect b="0" l="0" r="0" t="2047"/>
          <a:stretch/>
        </p:blipFill>
        <p:spPr>
          <a:xfrm>
            <a:off x="6346000" y="2842574"/>
            <a:ext cx="2202526" cy="93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46000" y="2141376"/>
            <a:ext cx="2202527" cy="701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46002" y="3756875"/>
            <a:ext cx="2202526" cy="599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