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Montserrat"/>
      <p:regular r:id="rId42"/>
      <p:bold r:id="rId43"/>
      <p:italic r:id="rId44"/>
      <p:boldItalic r:id="rId45"/>
    </p:embeddedFont>
    <p:embeddedFont>
      <p:font typeface="Arial Black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8B07A8-0975-4722-9950-52A39122BA9D}">
  <a:tblStyle styleId="{388B07A8-0975-4722-9950-52A39122BA9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fill>
          <a:solidFill>
            <a:srgbClr val="CACBCF"/>
          </a:solidFill>
        </a:fill>
      </a:tcStyle>
    </a:band1H>
    <a:band2H>
      <a:tcTxStyle/>
    </a:band2H>
    <a:band1V>
      <a:tcTxStyle/>
      <a:tcStyle>
        <a:fill>
          <a:solidFill>
            <a:srgbClr val="CACBC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543B40A-9CBC-4A92-8B88-9637412A7FD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Montserrat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Montserrat-italic.fntdata"/><Relationship Id="rId21" Type="http://schemas.openxmlformats.org/officeDocument/2006/relationships/slide" Target="slides/slide15.xml"/><Relationship Id="rId43" Type="http://schemas.openxmlformats.org/officeDocument/2006/relationships/font" Target="fonts/Montserrat-bold.fntdata"/><Relationship Id="rId24" Type="http://schemas.openxmlformats.org/officeDocument/2006/relationships/slide" Target="slides/slide18.xml"/><Relationship Id="rId46" Type="http://schemas.openxmlformats.org/officeDocument/2006/relationships/font" Target="fonts/ArialBlack-regular.fntdata"/><Relationship Id="rId23" Type="http://schemas.openxmlformats.org/officeDocument/2006/relationships/slide" Target="slides/slide17.xml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e408bb22f_79_300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fe408bb22f_79_300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fe408bb22f_79_477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fe408bb22f_79_477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fe408bb22f_79_509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fe408bb22f_79_509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fe408bb22f_79_449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fe408bb22f_79_449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fe408bb22f_79_449:notes"/>
          <p:cNvSpPr txBox="1"/>
          <p:nvPr>
            <p:ph idx="12" type="sldNum"/>
          </p:nvPr>
        </p:nvSpPr>
        <p:spPr>
          <a:xfrm>
            <a:off x="3884613" y="8685224"/>
            <a:ext cx="2971800" cy="457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fe408bb22f_79_587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fe408bb22f_79_587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499e519c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1499e519c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dc2bbd6b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dc2bbd6b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fc7d78b8b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1fc7d78b8b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fc7d78b8b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1fc7d78b8b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dc2bbd6b1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dc2bbd6b1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32eeb92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032eeb92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fc7d78b8b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1fc7d78b8b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032e3157e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032e3157e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021e40c2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021e40c2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ff1a461b0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ff1a461b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f1a461b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ff1a461b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021e40c2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021e40c2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032e3157ef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032e3157ef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ff1a461b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ff1a461b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ff1a461b0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ff1a461b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ff1a461b0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ff1a461b0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32eeb922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032eeb922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032e3157ef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032e3157ef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032e3157ef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032e3157ef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032e3157ef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032e3157ef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ff1a461b0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ff1a461b0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ff1a461b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ff1a461b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3121079b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3121079b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32eeb922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032eeb922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28900290c_0_24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028900290c_0_24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028900290c_0_24:notes"/>
          <p:cNvSpPr txBox="1"/>
          <p:nvPr>
            <p:ph idx="12" type="sldNum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e408bb22f_79_65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fe408bb22f_79_65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fe408bb22f_79_65:notes"/>
          <p:cNvSpPr txBox="1"/>
          <p:nvPr>
            <p:ph idx="12" type="sldNum"/>
          </p:nvPr>
        </p:nvSpPr>
        <p:spPr>
          <a:xfrm>
            <a:off x="3884613" y="8685224"/>
            <a:ext cx="2971800" cy="457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e408bb22f_79_529:notes"/>
          <p:cNvSpPr txBox="1"/>
          <p:nvPr>
            <p:ph idx="1" type="body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fe408bb22f_79_529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28900290c_0_56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028900290c_0_56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Úvodní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899500" y="2019900"/>
            <a:ext cx="6346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99500" y="1616375"/>
            <a:ext cx="5385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ront page">
  <p:cSld name="2_Front pag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344348" y="2251127"/>
            <a:ext cx="566399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135000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1"/>
          <p:cNvSpPr/>
          <p:nvPr>
            <p:ph idx="2" type="pic"/>
          </p:nvPr>
        </p:nvSpPr>
        <p:spPr>
          <a:xfrm>
            <a:off x="430757" y="3976925"/>
            <a:ext cx="1361194" cy="68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1"/>
          <p:cNvSpPr txBox="1"/>
          <p:nvPr>
            <p:ph idx="3" type="body"/>
          </p:nvPr>
        </p:nvSpPr>
        <p:spPr>
          <a:xfrm>
            <a:off x="344348" y="3010886"/>
            <a:ext cx="566399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type="ctrTitle"/>
          </p:nvPr>
        </p:nvSpPr>
        <p:spPr>
          <a:xfrm>
            <a:off x="344405" y="391389"/>
            <a:ext cx="5663998" cy="18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54000" spcFirstLastPara="1" rIns="68575" wrap="square" tIns="342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 Black"/>
              <a:buNone/>
              <a:defRPr b="1" sz="45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1"/>
          <p:cNvSpPr txBox="1"/>
          <p:nvPr>
            <p:ph idx="4" type="body"/>
          </p:nvPr>
        </p:nvSpPr>
        <p:spPr>
          <a:xfrm>
            <a:off x="344348" y="3343693"/>
            <a:ext cx="566399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white">
  <p:cSld name="Title_whit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95693" y="92881"/>
            <a:ext cx="895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headline_white">
  <p:cSld name="Title_headline_whit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95693" y="469521"/>
            <a:ext cx="8950500" cy="481789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95693" y="92881"/>
            <a:ext cx="895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hapter">
  <p:cSld name="4_Chapt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39161" y="2112699"/>
            <a:ext cx="630206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135000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7371669" y="2465"/>
            <a:ext cx="1673776" cy="33816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lt1"/>
              </a:buClr>
              <a:buSzPts val="21500"/>
              <a:buFont typeface="Arial"/>
              <a:buNone/>
              <a:defRPr b="1" i="0" sz="2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3" type="body"/>
          </p:nvPr>
        </p:nvSpPr>
        <p:spPr>
          <a:xfrm>
            <a:off x="332528" y="344789"/>
            <a:ext cx="6302068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135000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_charts_title_headline">
  <p:cSld name="For_charts_title_headlin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95693" y="92881"/>
            <a:ext cx="895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87967" y="4518924"/>
            <a:ext cx="8019037" cy="103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b="0" i="1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Char char="•"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Char char="•"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Char char="•"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95693" y="469521"/>
            <a:ext cx="8950500" cy="481789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s">
  <p:cSld name="Conta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>
            <p:ph idx="2" type="pic"/>
          </p:nvPr>
        </p:nvSpPr>
        <p:spPr>
          <a:xfrm>
            <a:off x="1790826" y="131771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95693" y="92881"/>
            <a:ext cx="895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95693" y="469521"/>
            <a:ext cx="8950500" cy="481789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navy">
  <p:cSld name="Title_nav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95693" y="92881"/>
            <a:ext cx="895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ront page">
  <p:cSld name="1_Front pag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344348" y="2251127"/>
            <a:ext cx="566399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135000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430757" y="3976925"/>
            <a:ext cx="1361194" cy="68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18"/>
          <p:cNvSpPr txBox="1"/>
          <p:nvPr>
            <p:ph idx="3" type="body"/>
          </p:nvPr>
        </p:nvSpPr>
        <p:spPr>
          <a:xfrm>
            <a:off x="344348" y="3010886"/>
            <a:ext cx="566399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type="ctrTitle"/>
          </p:nvPr>
        </p:nvSpPr>
        <p:spPr>
          <a:xfrm>
            <a:off x="344405" y="391389"/>
            <a:ext cx="5663998" cy="18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54000" spcFirstLastPara="1" rIns="68575" wrap="square" tIns="342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 Black"/>
              <a:buNone/>
              <a:defRPr b="1" sz="45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7" name="Google Shape;77;p18"/>
          <p:cNvSpPr txBox="1"/>
          <p:nvPr>
            <p:ph idx="4" type="body"/>
          </p:nvPr>
        </p:nvSpPr>
        <p:spPr>
          <a:xfrm>
            <a:off x="344348" y="3343693"/>
            <a:ext cx="566399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68575" wrap="square" tIns="34275">
            <a:sp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_charts_title_headline">
  <p:cSld name="For_charts_title_headline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95693" y="92881"/>
            <a:ext cx="895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87967" y="4518924"/>
            <a:ext cx="8019037" cy="103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b="0" i="1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Char char="•"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Char char="•"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Char char="•"/>
              <a:defRPr b="0" i="1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95693" y="469521"/>
            <a:ext cx="8950500" cy="481789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Osnova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ctrTitle"/>
          </p:nvPr>
        </p:nvSpPr>
        <p:spPr>
          <a:xfrm>
            <a:off x="1030632" y="1705275"/>
            <a:ext cx="5936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99500" y="1053350"/>
            <a:ext cx="5385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Stránka pro obsah řečníků TEXT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b="0" sz="1500"/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eriod"/>
              <a:defRPr b="0" sz="1500"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romanLcPeriod"/>
              <a:defRPr b="0" sz="1500"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rabicPeriod"/>
              <a:defRPr b="0" sz="1500"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eriod"/>
              <a:defRPr b="0" sz="1500"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romanLcPeriod"/>
              <a:defRPr b="0" sz="1500"/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rabicPeriod"/>
              <a:defRPr b="0" sz="1500"/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eriod"/>
              <a:defRPr b="0" sz="1500"/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500"/>
              <a:buAutoNum type="romanLcPeriod"/>
              <a:defRPr b="0" sz="15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Předěl řečníků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Stránka pro obsah řečníků OBRÁZEK 1/3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0" sz="1500"/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 b="0" sz="1500"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 b="0" sz="1500"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 b="0" sz="1500"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 b="0" sz="1500"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 b="0" sz="1500"/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 b="0" sz="1500"/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 b="0" sz="1500"/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 b="0" sz="1500"/>
            </a:lvl9pPr>
          </a:lstStyle>
          <a:p/>
        </p:txBody>
      </p:sp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5395550" y="1285050"/>
            <a:ext cx="2813100" cy="3024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Stránka pro obsah řečníků OBRÁZEK FULL">
  <p:cSld name="TITLE_AND_TWO_COLUMNS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/>
          <p:nvPr>
            <p:ph idx="2" type="pic"/>
          </p:nvPr>
        </p:nvSpPr>
        <p:spPr>
          <a:xfrm>
            <a:off x="480800" y="484175"/>
            <a:ext cx="8182500" cy="3825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Děkujeme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23" y="4379123"/>
            <a:ext cx="2116125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">
  <p:cSld name="BLANK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oc.cas.cz/publikace/kratkodoba-financni-rezerva-financni-odolnost-cechu" TargetMode="External"/><Relationship Id="rId4" Type="http://schemas.openxmlformats.org/officeDocument/2006/relationships/hyperlink" Target="https://www.soc.cas.cz/publikace/kratkodoba-financni-rezerva-financni-odolnost-cechu" TargetMode="External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hyperlink" Target="https://www.soc.cas.cz/publikace/kratkodoba-financni-rezerva-financni-odolnost-cechu" TargetMode="External"/><Relationship Id="rId5" Type="http://schemas.openxmlformats.org/officeDocument/2006/relationships/hyperlink" Target="https://www.soc.cas.cz/publikace/kratkodoba-financni-rezerva-financni-odolnost-cech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43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dexprosperity.cz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899500" y="2019900"/>
            <a:ext cx="6346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cs"/>
              <a:t>INDEX PROSPERITY A FINANČNÍHO ZDRAVÍ ČESKA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cs" sz="2600"/>
              <a:t>Krátkodobá rezerva</a:t>
            </a:r>
            <a:endParaRPr sz="2600"/>
          </a:p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899500" y="1463975"/>
            <a:ext cx="6346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1"/>
              <a:buNone/>
            </a:pPr>
            <a:r>
              <a:rPr lang="cs" sz="2012"/>
              <a:t>Tisková konference (2. února 2023)</a:t>
            </a:r>
            <a:endParaRPr sz="2012"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 b="20230" l="6736" r="5320" t="17807"/>
          <a:stretch/>
        </p:blipFill>
        <p:spPr>
          <a:xfrm>
            <a:off x="4632776" y="4510126"/>
            <a:ext cx="1742167" cy="4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/>
          <p:cNvPicPr preferRelativeResize="0"/>
          <p:nvPr/>
        </p:nvPicPr>
        <p:blipFill rotWithShape="1">
          <a:blip r:embed="rId4">
            <a:alphaModFix/>
          </a:blip>
          <a:srcRect b="24649" l="7338" r="6728" t="18383"/>
          <a:stretch/>
        </p:blipFill>
        <p:spPr>
          <a:xfrm>
            <a:off x="2737075" y="4501950"/>
            <a:ext cx="1590258" cy="4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3250" y="4515344"/>
            <a:ext cx="996199" cy="4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87967" y="4518924"/>
            <a:ext cx="801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Otázka:	Q2. Máte aktuálně k dispozici nějakou krátkodobou finanční rezervu?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	Q3. Jak velká je Vaše aktuální krátkodobá rezerva?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	QN2. Kolik měsíců byste / by Vaše domácnost vydržel/a /vydržela žít bez příjmů jenom z krátkodobé finanční rezervy při zachování stejné životní úrovně?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Báze:	N(Q2)=2003; Ti, kteří mají aktuálně nějakou rezervu N(Q3;QN2)=1573</a:t>
            </a:r>
            <a:endParaRPr/>
          </a:p>
        </p:txBody>
      </p:sp>
      <p:sp>
        <p:nvSpPr>
          <p:cNvPr id="160" name="Google Shape;160;p29"/>
          <p:cNvSpPr txBox="1"/>
          <p:nvPr>
            <p:ph idx="2" type="body"/>
          </p:nvPr>
        </p:nvSpPr>
        <p:spPr>
          <a:xfrm>
            <a:off x="249143" y="102921"/>
            <a:ext cx="89505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8 z 10 Čechů má k dispozici nějakou krátkodobou finanční rezervu. Téměř třetině by však nestačila ani na pokrytí jednoho měsíce života bez poklesu životní úrovně.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925551" y="1265988"/>
            <a:ext cx="736500" cy="736500"/>
          </a:xfrm>
          <a:prstGeom prst="ellipse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500" u="none" cap="small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79%</a:t>
            </a:r>
            <a:endParaRPr sz="1100"/>
          </a:p>
        </p:txBody>
      </p:sp>
      <p:sp>
        <p:nvSpPr>
          <p:cNvPr id="162" name="Google Shape;162;p29"/>
          <p:cNvSpPr/>
          <p:nvPr/>
        </p:nvSpPr>
        <p:spPr>
          <a:xfrm>
            <a:off x="305526" y="2525314"/>
            <a:ext cx="1966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Procento lidí, kteří mají aktuálně nějakou finanční rezervu </a:t>
            </a:r>
            <a:br>
              <a:rPr b="0" i="1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 dispozici.</a:t>
            </a:r>
            <a:endParaRPr b="0" i="1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29"/>
          <p:cNvGrpSpPr/>
          <p:nvPr/>
        </p:nvGrpSpPr>
        <p:grpSpPr>
          <a:xfrm rot="-5400000">
            <a:off x="1087806" y="2154525"/>
            <a:ext cx="410266" cy="111442"/>
            <a:chOff x="1101437" y="2180640"/>
            <a:chExt cx="547021" cy="148589"/>
          </a:xfrm>
        </p:grpSpPr>
        <p:cxnSp>
          <p:nvCxnSpPr>
            <p:cNvPr id="164" name="Google Shape;164;p29"/>
            <p:cNvCxnSpPr/>
            <p:nvPr/>
          </p:nvCxnSpPr>
          <p:spPr>
            <a:xfrm>
              <a:off x="1229261" y="2254936"/>
              <a:ext cx="419197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5" name="Google Shape;165;p29"/>
            <p:cNvSpPr/>
            <p:nvPr/>
          </p:nvSpPr>
          <p:spPr>
            <a:xfrm>
              <a:off x="1101437" y="2180640"/>
              <a:ext cx="148589" cy="1485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66" name="Google Shape;166;p29"/>
          <p:cNvGraphicFramePr/>
          <p:nvPr/>
        </p:nvGraphicFramePr>
        <p:xfrm>
          <a:off x="2688466" y="20716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1533325"/>
                <a:gridCol w="1533325"/>
                <a:gridCol w="1533325"/>
                <a:gridCol w="1533325"/>
              </a:tblGrid>
              <a:tr h="35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Do 20 000 Kč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20 001 – 70 000 Kč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70 001 Kč a více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Nevím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35 %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26 %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32 %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7 %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29"/>
          <p:cNvSpPr/>
          <p:nvPr/>
        </p:nvSpPr>
        <p:spPr>
          <a:xfrm>
            <a:off x="2696224" y="1184978"/>
            <a:ext cx="6110100" cy="400500"/>
          </a:xfrm>
          <a:prstGeom prst="chevron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54000" lIns="67500" spcFirstLastPara="1" rIns="675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VELIKOST AKTUÁLNÍ KRÁTKODOBÉ REZERVY</a:t>
            </a:r>
            <a:endParaRPr sz="1100"/>
          </a:p>
        </p:txBody>
      </p:sp>
      <p:grpSp>
        <p:nvGrpSpPr>
          <p:cNvPr id="168" name="Google Shape;168;p29"/>
          <p:cNvGrpSpPr/>
          <p:nvPr/>
        </p:nvGrpSpPr>
        <p:grpSpPr>
          <a:xfrm>
            <a:off x="4842030" y="1644029"/>
            <a:ext cx="283807" cy="384541"/>
            <a:chOff x="5292362" y="2024365"/>
            <a:chExt cx="378409" cy="512721"/>
          </a:xfrm>
        </p:grpSpPr>
        <p:grpSp>
          <p:nvGrpSpPr>
            <p:cNvPr id="169" name="Google Shape;169;p29"/>
            <p:cNvGrpSpPr/>
            <p:nvPr/>
          </p:nvGrpSpPr>
          <p:grpSpPr>
            <a:xfrm>
              <a:off x="5292362" y="2024365"/>
              <a:ext cx="378409" cy="361161"/>
              <a:chOff x="3509" y="518"/>
              <a:chExt cx="373" cy="356"/>
            </a:xfrm>
          </p:grpSpPr>
          <p:sp>
            <p:nvSpPr>
              <p:cNvPr id="170" name="Google Shape;170;p29"/>
              <p:cNvSpPr/>
              <p:nvPr/>
            </p:nvSpPr>
            <p:spPr>
              <a:xfrm>
                <a:off x="3509" y="721"/>
                <a:ext cx="169" cy="51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9"/>
              <p:cNvSpPr/>
              <p:nvPr/>
            </p:nvSpPr>
            <p:spPr>
              <a:xfrm>
                <a:off x="3666" y="772"/>
                <a:ext cx="12" cy="26"/>
              </a:xfrm>
              <a:custGeom>
                <a:rect b="b" l="l" r="r" t="t"/>
                <a:pathLst>
                  <a:path extrusionOk="0" h="6" w="3">
                    <a:moveTo>
                      <a:pt x="3" y="0"/>
                    </a:moveTo>
                    <a:cubicBezTo>
                      <a:pt x="3" y="2"/>
                      <a:pt x="2" y="4"/>
                      <a:pt x="0" y="6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9"/>
              <p:cNvSpPr/>
              <p:nvPr/>
            </p:nvSpPr>
            <p:spPr>
              <a:xfrm>
                <a:off x="3509" y="772"/>
                <a:ext cx="13" cy="26"/>
              </a:xfrm>
              <a:custGeom>
                <a:rect b="b" l="l" r="r" t="t"/>
                <a:pathLst>
                  <a:path extrusionOk="0" h="6" w="3">
                    <a:moveTo>
                      <a:pt x="3" y="6"/>
                    </a:move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>
                <a:off x="3509" y="620"/>
                <a:ext cx="169" cy="51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9"/>
              <p:cNvSpPr/>
              <p:nvPr/>
            </p:nvSpPr>
            <p:spPr>
              <a:xfrm>
                <a:off x="3509" y="518"/>
                <a:ext cx="169" cy="102"/>
              </a:xfrm>
              <a:prstGeom prst="ellipse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9"/>
              <p:cNvSpPr/>
              <p:nvPr/>
            </p:nvSpPr>
            <p:spPr>
              <a:xfrm>
                <a:off x="3509" y="671"/>
                <a:ext cx="169" cy="50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>
                <a:off x="3509" y="823"/>
                <a:ext cx="169" cy="51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7"/>
                      <a:pt x="9" y="12"/>
                      <a:pt x="20" y="12"/>
                    </a:cubicBezTo>
                    <a:cubicBezTo>
                      <a:pt x="31" y="12"/>
                      <a:pt x="40" y="7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3522" y="798"/>
                <a:ext cx="144" cy="25"/>
              </a:xfrm>
              <a:custGeom>
                <a:rect b="b" l="l" r="r" t="t"/>
                <a:pathLst>
                  <a:path extrusionOk="0" h="6" w="34">
                    <a:moveTo>
                      <a:pt x="0" y="0"/>
                    </a:moveTo>
                    <a:cubicBezTo>
                      <a:pt x="3" y="4"/>
                      <a:pt x="10" y="6"/>
                      <a:pt x="17" y="6"/>
                    </a:cubicBezTo>
                    <a:cubicBezTo>
                      <a:pt x="24" y="6"/>
                      <a:pt x="31" y="4"/>
                      <a:pt x="34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9"/>
              <p:cNvSpPr/>
              <p:nvPr/>
            </p:nvSpPr>
            <p:spPr>
              <a:xfrm>
                <a:off x="3678" y="569"/>
                <a:ext cx="0" cy="254"/>
              </a:xfrm>
              <a:custGeom>
                <a:rect b="b" l="l" r="r" t="t"/>
                <a:pathLst>
                  <a:path extrusionOk="0" h="254" w="120000">
                    <a:moveTo>
                      <a:pt x="0" y="254"/>
                    </a:moveTo>
                    <a:lnTo>
                      <a:pt x="0" y="203"/>
                    </a:lnTo>
                    <a:lnTo>
                      <a:pt x="0" y="152"/>
                    </a:lnTo>
                    <a:lnTo>
                      <a:pt x="0" y="102"/>
                    </a:ln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9"/>
              <p:cNvSpPr/>
              <p:nvPr/>
            </p:nvSpPr>
            <p:spPr>
              <a:xfrm>
                <a:off x="3509" y="569"/>
                <a:ext cx="0" cy="254"/>
              </a:xfrm>
              <a:custGeom>
                <a:rect b="b" l="l" r="r" t="t"/>
                <a:pathLst>
                  <a:path extrusionOk="0" h="254" w="120000">
                    <a:moveTo>
                      <a:pt x="0" y="254"/>
                    </a:moveTo>
                    <a:lnTo>
                      <a:pt x="0" y="203"/>
                    </a:lnTo>
                    <a:lnTo>
                      <a:pt x="0" y="152"/>
                    </a:lnTo>
                    <a:lnTo>
                      <a:pt x="0" y="102"/>
                    </a:ln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9"/>
              <p:cNvSpPr/>
              <p:nvPr/>
            </p:nvSpPr>
            <p:spPr>
              <a:xfrm>
                <a:off x="3712" y="823"/>
                <a:ext cx="170" cy="51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>
                <a:off x="3712" y="721"/>
                <a:ext cx="170" cy="51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3712" y="620"/>
                <a:ext cx="170" cy="101"/>
              </a:xfrm>
              <a:prstGeom prst="ellipse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3712" y="772"/>
                <a:ext cx="170" cy="51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3882" y="671"/>
                <a:ext cx="0" cy="152"/>
              </a:xfrm>
              <a:custGeom>
                <a:rect b="b" l="l" r="r" t="t"/>
                <a:pathLst>
                  <a:path extrusionOk="0" h="152" w="120000">
                    <a:moveTo>
                      <a:pt x="0" y="0"/>
                    </a:moveTo>
                    <a:lnTo>
                      <a:pt x="0" y="50"/>
                    </a:lnTo>
                    <a:lnTo>
                      <a:pt x="0" y="101"/>
                    </a:lnTo>
                    <a:lnTo>
                      <a:pt x="0" y="152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3712" y="671"/>
                <a:ext cx="0" cy="152"/>
              </a:xfrm>
              <a:custGeom>
                <a:rect b="b" l="l" r="r" t="t"/>
                <a:pathLst>
                  <a:path extrusionOk="0" h="152" w="120000">
                    <a:moveTo>
                      <a:pt x="0" y="0"/>
                    </a:moveTo>
                    <a:lnTo>
                      <a:pt x="0" y="50"/>
                    </a:lnTo>
                    <a:lnTo>
                      <a:pt x="0" y="101"/>
                    </a:lnTo>
                    <a:lnTo>
                      <a:pt x="0" y="152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29"/>
            <p:cNvGrpSpPr/>
            <p:nvPr/>
          </p:nvGrpSpPr>
          <p:grpSpPr>
            <a:xfrm>
              <a:off x="5292362" y="2331143"/>
              <a:ext cx="172465" cy="205943"/>
              <a:chOff x="9528055" y="2219164"/>
              <a:chExt cx="172465" cy="205943"/>
            </a:xfrm>
          </p:grpSpPr>
          <p:sp>
            <p:nvSpPr>
              <p:cNvPr id="187" name="Google Shape;187;p29"/>
              <p:cNvSpPr/>
              <p:nvPr/>
            </p:nvSpPr>
            <p:spPr>
              <a:xfrm>
                <a:off x="9528055" y="2373368"/>
                <a:ext cx="172465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>
                <a:off x="9528055" y="2269889"/>
                <a:ext cx="172465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>
                <a:off x="9528055" y="2321628"/>
                <a:ext cx="172465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9"/>
              <p:cNvSpPr/>
              <p:nvPr/>
            </p:nvSpPr>
            <p:spPr>
              <a:xfrm>
                <a:off x="9700520" y="2219164"/>
                <a:ext cx="0" cy="154204"/>
              </a:xfrm>
              <a:custGeom>
                <a:rect b="b" l="l" r="r" t="t"/>
                <a:pathLst>
                  <a:path extrusionOk="0" h="152" w="120000">
                    <a:moveTo>
                      <a:pt x="0" y="0"/>
                    </a:moveTo>
                    <a:lnTo>
                      <a:pt x="0" y="50"/>
                    </a:lnTo>
                    <a:lnTo>
                      <a:pt x="0" y="101"/>
                    </a:lnTo>
                    <a:lnTo>
                      <a:pt x="0" y="152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9528055" y="2219164"/>
                <a:ext cx="0" cy="154204"/>
              </a:xfrm>
              <a:custGeom>
                <a:rect b="b" l="l" r="r" t="t"/>
                <a:pathLst>
                  <a:path extrusionOk="0" h="152" w="120000">
                    <a:moveTo>
                      <a:pt x="0" y="0"/>
                    </a:moveTo>
                    <a:lnTo>
                      <a:pt x="0" y="50"/>
                    </a:lnTo>
                    <a:lnTo>
                      <a:pt x="0" y="101"/>
                    </a:lnTo>
                    <a:lnTo>
                      <a:pt x="0" y="152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29"/>
            <p:cNvGrpSpPr/>
            <p:nvPr/>
          </p:nvGrpSpPr>
          <p:grpSpPr>
            <a:xfrm>
              <a:off x="5497165" y="2330635"/>
              <a:ext cx="172465" cy="205943"/>
              <a:chOff x="9528055" y="2219164"/>
              <a:chExt cx="172465" cy="205943"/>
            </a:xfrm>
          </p:grpSpPr>
          <p:sp>
            <p:nvSpPr>
              <p:cNvPr id="193" name="Google Shape;193;p29"/>
              <p:cNvSpPr/>
              <p:nvPr/>
            </p:nvSpPr>
            <p:spPr>
              <a:xfrm>
                <a:off x="9528055" y="2373368"/>
                <a:ext cx="172465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9528055" y="2269889"/>
                <a:ext cx="172465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9528055" y="2321628"/>
                <a:ext cx="172465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9700520" y="2219164"/>
                <a:ext cx="0" cy="154204"/>
              </a:xfrm>
              <a:custGeom>
                <a:rect b="b" l="l" r="r" t="t"/>
                <a:pathLst>
                  <a:path extrusionOk="0" h="152" w="120000">
                    <a:moveTo>
                      <a:pt x="0" y="0"/>
                    </a:moveTo>
                    <a:lnTo>
                      <a:pt x="0" y="50"/>
                    </a:lnTo>
                    <a:lnTo>
                      <a:pt x="0" y="101"/>
                    </a:lnTo>
                    <a:lnTo>
                      <a:pt x="0" y="152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9528055" y="2219164"/>
                <a:ext cx="0" cy="154204"/>
              </a:xfrm>
              <a:custGeom>
                <a:rect b="b" l="l" r="r" t="t"/>
                <a:pathLst>
                  <a:path extrusionOk="0" h="152" w="120000">
                    <a:moveTo>
                      <a:pt x="0" y="0"/>
                    </a:moveTo>
                    <a:lnTo>
                      <a:pt x="0" y="50"/>
                    </a:lnTo>
                    <a:lnTo>
                      <a:pt x="0" y="101"/>
                    </a:lnTo>
                    <a:lnTo>
                      <a:pt x="0" y="152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" name="Google Shape;198;p29"/>
          <p:cNvGrpSpPr/>
          <p:nvPr/>
        </p:nvGrpSpPr>
        <p:grpSpPr>
          <a:xfrm>
            <a:off x="3311064" y="1777102"/>
            <a:ext cx="283807" cy="270871"/>
            <a:chOff x="3509" y="518"/>
            <a:chExt cx="373" cy="356"/>
          </a:xfrm>
        </p:grpSpPr>
        <p:sp>
          <p:nvSpPr>
            <p:cNvPr id="199" name="Google Shape;199;p29"/>
            <p:cNvSpPr/>
            <p:nvPr/>
          </p:nvSpPr>
          <p:spPr>
            <a:xfrm>
              <a:off x="3509" y="721"/>
              <a:ext cx="169" cy="51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6" y="10"/>
                    <a:pt x="13" y="12"/>
                    <a:pt x="20" y="12"/>
                  </a:cubicBezTo>
                  <a:cubicBezTo>
                    <a:pt x="27" y="12"/>
                    <a:pt x="34" y="10"/>
                    <a:pt x="37" y="6"/>
                  </a:cubicBezTo>
                  <a:cubicBezTo>
                    <a:pt x="39" y="4"/>
                    <a:pt x="40" y="2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3666" y="772"/>
              <a:ext cx="12" cy="26"/>
            </a:xfrm>
            <a:custGeom>
              <a:rect b="b" l="l" r="r" t="t"/>
              <a:pathLst>
                <a:path extrusionOk="0" h="6" w="3">
                  <a:moveTo>
                    <a:pt x="3" y="0"/>
                  </a:moveTo>
                  <a:cubicBezTo>
                    <a:pt x="3" y="2"/>
                    <a:pt x="2" y="4"/>
                    <a:pt x="0" y="6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509" y="772"/>
              <a:ext cx="13" cy="26"/>
            </a:xfrm>
            <a:custGeom>
              <a:rect b="b" l="l" r="r" t="t"/>
              <a:pathLst>
                <a:path extrusionOk="0" h="6" w="3">
                  <a:moveTo>
                    <a:pt x="3" y="6"/>
                  </a:move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3509" y="620"/>
              <a:ext cx="169" cy="51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6" y="10"/>
                    <a:pt x="13" y="12"/>
                    <a:pt x="20" y="12"/>
                  </a:cubicBezTo>
                  <a:cubicBezTo>
                    <a:pt x="27" y="12"/>
                    <a:pt x="34" y="10"/>
                    <a:pt x="37" y="6"/>
                  </a:cubicBezTo>
                  <a:cubicBezTo>
                    <a:pt x="39" y="4"/>
                    <a:pt x="40" y="2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3509" y="518"/>
              <a:ext cx="169" cy="102"/>
            </a:xfrm>
            <a:prstGeom prst="ellipse">
              <a:avLst/>
            </a:pr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3509" y="671"/>
              <a:ext cx="169" cy="50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6" y="10"/>
                    <a:pt x="13" y="12"/>
                    <a:pt x="20" y="12"/>
                  </a:cubicBezTo>
                  <a:cubicBezTo>
                    <a:pt x="27" y="12"/>
                    <a:pt x="34" y="10"/>
                    <a:pt x="37" y="6"/>
                  </a:cubicBezTo>
                  <a:cubicBezTo>
                    <a:pt x="39" y="4"/>
                    <a:pt x="40" y="2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3509" y="823"/>
              <a:ext cx="169" cy="51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7"/>
                    <a:pt x="9" y="12"/>
                    <a:pt x="20" y="12"/>
                  </a:cubicBezTo>
                  <a:cubicBezTo>
                    <a:pt x="31" y="12"/>
                    <a:pt x="40" y="7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3522" y="798"/>
              <a:ext cx="144" cy="25"/>
            </a:xfrm>
            <a:custGeom>
              <a:rect b="b" l="l" r="r" t="t"/>
              <a:pathLst>
                <a:path extrusionOk="0" h="6" w="34">
                  <a:moveTo>
                    <a:pt x="0" y="0"/>
                  </a:moveTo>
                  <a:cubicBezTo>
                    <a:pt x="3" y="4"/>
                    <a:pt x="10" y="6"/>
                    <a:pt x="17" y="6"/>
                  </a:cubicBezTo>
                  <a:cubicBezTo>
                    <a:pt x="24" y="6"/>
                    <a:pt x="31" y="4"/>
                    <a:pt x="34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3678" y="569"/>
              <a:ext cx="0" cy="254"/>
            </a:xfrm>
            <a:custGeom>
              <a:rect b="b" l="l" r="r" t="t"/>
              <a:pathLst>
                <a:path extrusionOk="0" h="254" w="120000">
                  <a:moveTo>
                    <a:pt x="0" y="254"/>
                  </a:moveTo>
                  <a:lnTo>
                    <a:pt x="0" y="203"/>
                  </a:lnTo>
                  <a:lnTo>
                    <a:pt x="0" y="15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3509" y="569"/>
              <a:ext cx="0" cy="254"/>
            </a:xfrm>
            <a:custGeom>
              <a:rect b="b" l="l" r="r" t="t"/>
              <a:pathLst>
                <a:path extrusionOk="0" h="254" w="120000">
                  <a:moveTo>
                    <a:pt x="0" y="254"/>
                  </a:moveTo>
                  <a:lnTo>
                    <a:pt x="0" y="203"/>
                  </a:lnTo>
                  <a:lnTo>
                    <a:pt x="0" y="15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3712" y="823"/>
              <a:ext cx="170" cy="51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6" y="10"/>
                    <a:pt x="13" y="12"/>
                    <a:pt x="20" y="12"/>
                  </a:cubicBezTo>
                  <a:cubicBezTo>
                    <a:pt x="27" y="12"/>
                    <a:pt x="34" y="10"/>
                    <a:pt x="37" y="6"/>
                  </a:cubicBezTo>
                  <a:cubicBezTo>
                    <a:pt x="39" y="4"/>
                    <a:pt x="40" y="2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3712" y="721"/>
              <a:ext cx="170" cy="51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6" y="10"/>
                    <a:pt x="13" y="12"/>
                    <a:pt x="20" y="12"/>
                  </a:cubicBezTo>
                  <a:cubicBezTo>
                    <a:pt x="27" y="12"/>
                    <a:pt x="34" y="10"/>
                    <a:pt x="37" y="6"/>
                  </a:cubicBezTo>
                  <a:cubicBezTo>
                    <a:pt x="39" y="4"/>
                    <a:pt x="40" y="2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3712" y="620"/>
              <a:ext cx="170" cy="101"/>
            </a:xfrm>
            <a:prstGeom prst="ellipse">
              <a:avLst/>
            </a:pr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3712" y="772"/>
              <a:ext cx="170" cy="51"/>
            </a:xfrm>
            <a:custGeom>
              <a:rect b="b" l="l" r="r" t="t"/>
              <a:pathLst>
                <a:path extrusionOk="0" h="12" w="40">
                  <a:moveTo>
                    <a:pt x="0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6" y="10"/>
                    <a:pt x="13" y="12"/>
                    <a:pt x="20" y="12"/>
                  </a:cubicBezTo>
                  <a:cubicBezTo>
                    <a:pt x="27" y="12"/>
                    <a:pt x="34" y="10"/>
                    <a:pt x="37" y="6"/>
                  </a:cubicBezTo>
                  <a:cubicBezTo>
                    <a:pt x="39" y="4"/>
                    <a:pt x="40" y="2"/>
                    <a:pt x="40" y="0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882" y="671"/>
              <a:ext cx="0" cy="152"/>
            </a:xfrm>
            <a:custGeom>
              <a:rect b="b" l="l" r="r" t="t"/>
              <a:pathLst>
                <a:path extrusionOk="0" h="152" w="120000">
                  <a:moveTo>
                    <a:pt x="0" y="0"/>
                  </a:moveTo>
                  <a:lnTo>
                    <a:pt x="0" y="50"/>
                  </a:lnTo>
                  <a:lnTo>
                    <a:pt x="0" y="101"/>
                  </a:lnTo>
                  <a:lnTo>
                    <a:pt x="0" y="152"/>
                  </a:ln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3712" y="671"/>
              <a:ext cx="0" cy="152"/>
            </a:xfrm>
            <a:custGeom>
              <a:rect b="b" l="l" r="r" t="t"/>
              <a:pathLst>
                <a:path extrusionOk="0" h="152" w="120000">
                  <a:moveTo>
                    <a:pt x="0" y="0"/>
                  </a:moveTo>
                  <a:lnTo>
                    <a:pt x="0" y="50"/>
                  </a:lnTo>
                  <a:lnTo>
                    <a:pt x="0" y="101"/>
                  </a:lnTo>
                  <a:lnTo>
                    <a:pt x="0" y="152"/>
                  </a:ln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9"/>
          <p:cNvGrpSpPr/>
          <p:nvPr/>
        </p:nvGrpSpPr>
        <p:grpSpPr>
          <a:xfrm>
            <a:off x="6273189" y="1661420"/>
            <a:ext cx="442356" cy="386552"/>
            <a:chOff x="10180563" y="1902974"/>
            <a:chExt cx="589808" cy="515403"/>
          </a:xfrm>
        </p:grpSpPr>
        <p:grpSp>
          <p:nvGrpSpPr>
            <p:cNvPr id="216" name="Google Shape;216;p29"/>
            <p:cNvGrpSpPr/>
            <p:nvPr/>
          </p:nvGrpSpPr>
          <p:grpSpPr>
            <a:xfrm>
              <a:off x="10180563" y="2057216"/>
              <a:ext cx="171451" cy="361161"/>
              <a:chOff x="9015733" y="2051150"/>
              <a:chExt cx="171451" cy="361161"/>
            </a:xfrm>
          </p:grpSpPr>
          <p:sp>
            <p:nvSpPr>
              <p:cNvPr id="217" name="Google Shape;217;p29"/>
              <p:cNvSpPr/>
              <p:nvPr/>
            </p:nvSpPr>
            <p:spPr>
              <a:xfrm>
                <a:off x="9015733" y="2257093"/>
                <a:ext cx="171451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9"/>
              <p:cNvSpPr/>
              <p:nvPr/>
            </p:nvSpPr>
            <p:spPr>
              <a:xfrm>
                <a:off x="9175010" y="2308832"/>
                <a:ext cx="12174" cy="26377"/>
              </a:xfrm>
              <a:custGeom>
                <a:rect b="b" l="l" r="r" t="t"/>
                <a:pathLst>
                  <a:path extrusionOk="0" h="6" w="3">
                    <a:moveTo>
                      <a:pt x="3" y="0"/>
                    </a:moveTo>
                    <a:cubicBezTo>
                      <a:pt x="3" y="2"/>
                      <a:pt x="2" y="4"/>
                      <a:pt x="0" y="6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9"/>
              <p:cNvSpPr/>
              <p:nvPr/>
            </p:nvSpPr>
            <p:spPr>
              <a:xfrm>
                <a:off x="9015733" y="2308832"/>
                <a:ext cx="13189" cy="26377"/>
              </a:xfrm>
              <a:custGeom>
                <a:rect b="b" l="l" r="r" t="t"/>
                <a:pathLst>
                  <a:path extrusionOk="0" h="6" w="3">
                    <a:moveTo>
                      <a:pt x="3" y="6"/>
                    </a:move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9"/>
              <p:cNvSpPr/>
              <p:nvPr/>
            </p:nvSpPr>
            <p:spPr>
              <a:xfrm>
                <a:off x="9015733" y="2154629"/>
                <a:ext cx="171451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>
                <a:off x="9015733" y="2051150"/>
                <a:ext cx="171451" cy="103479"/>
              </a:xfrm>
              <a:prstGeom prst="ellipse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>
                <a:off x="9015733" y="2206368"/>
                <a:ext cx="171451" cy="50725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10"/>
                      <a:pt x="13" y="12"/>
                      <a:pt x="20" y="12"/>
                    </a:cubicBezTo>
                    <a:cubicBezTo>
                      <a:pt x="27" y="12"/>
                      <a:pt x="34" y="10"/>
                      <a:pt x="37" y="6"/>
                    </a:cubicBezTo>
                    <a:cubicBezTo>
                      <a:pt x="39" y="4"/>
                      <a:pt x="40" y="2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>
                <a:off x="9015733" y="2360572"/>
                <a:ext cx="171451" cy="51739"/>
              </a:xfrm>
              <a:custGeom>
                <a:rect b="b" l="l" r="r" t="t"/>
                <a:pathLst>
                  <a:path extrusionOk="0" h="12" w="40">
                    <a:moveTo>
                      <a:pt x="0" y="0"/>
                    </a:moveTo>
                    <a:cubicBezTo>
                      <a:pt x="0" y="7"/>
                      <a:pt x="9" y="12"/>
                      <a:pt x="20" y="12"/>
                    </a:cubicBezTo>
                    <a:cubicBezTo>
                      <a:pt x="31" y="12"/>
                      <a:pt x="40" y="7"/>
                      <a:pt x="40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>
                <a:off x="9028922" y="2335209"/>
                <a:ext cx="146088" cy="25362"/>
              </a:xfrm>
              <a:custGeom>
                <a:rect b="b" l="l" r="r" t="t"/>
                <a:pathLst>
                  <a:path extrusionOk="0" h="6" w="34">
                    <a:moveTo>
                      <a:pt x="0" y="0"/>
                    </a:moveTo>
                    <a:cubicBezTo>
                      <a:pt x="3" y="4"/>
                      <a:pt x="10" y="6"/>
                      <a:pt x="17" y="6"/>
                    </a:cubicBezTo>
                    <a:cubicBezTo>
                      <a:pt x="24" y="6"/>
                      <a:pt x="31" y="4"/>
                      <a:pt x="34" y="0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>
                <a:off x="9187184" y="2102889"/>
                <a:ext cx="0" cy="257682"/>
              </a:xfrm>
              <a:custGeom>
                <a:rect b="b" l="l" r="r" t="t"/>
                <a:pathLst>
                  <a:path extrusionOk="0" h="254" w="120000">
                    <a:moveTo>
                      <a:pt x="0" y="254"/>
                    </a:moveTo>
                    <a:lnTo>
                      <a:pt x="0" y="203"/>
                    </a:lnTo>
                    <a:lnTo>
                      <a:pt x="0" y="152"/>
                    </a:lnTo>
                    <a:lnTo>
                      <a:pt x="0" y="102"/>
                    </a:ln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>
                <a:off x="9015733" y="2102889"/>
                <a:ext cx="0" cy="257682"/>
              </a:xfrm>
              <a:custGeom>
                <a:rect b="b" l="l" r="r" t="t"/>
                <a:pathLst>
                  <a:path extrusionOk="0" h="254" w="120000">
                    <a:moveTo>
                      <a:pt x="0" y="254"/>
                    </a:moveTo>
                    <a:lnTo>
                      <a:pt x="0" y="203"/>
                    </a:lnTo>
                    <a:lnTo>
                      <a:pt x="0" y="152"/>
                    </a:lnTo>
                    <a:lnTo>
                      <a:pt x="0" y="102"/>
                    </a:ln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29"/>
            <p:cNvGrpSpPr/>
            <p:nvPr/>
          </p:nvGrpSpPr>
          <p:grpSpPr>
            <a:xfrm>
              <a:off x="10391962" y="1902974"/>
              <a:ext cx="378409" cy="512721"/>
              <a:chOff x="5292362" y="2024365"/>
              <a:chExt cx="378409" cy="512721"/>
            </a:xfrm>
          </p:grpSpPr>
          <p:grpSp>
            <p:nvGrpSpPr>
              <p:cNvPr id="228" name="Google Shape;228;p29"/>
              <p:cNvGrpSpPr/>
              <p:nvPr/>
            </p:nvGrpSpPr>
            <p:grpSpPr>
              <a:xfrm>
                <a:off x="5292362" y="2024365"/>
                <a:ext cx="378409" cy="361161"/>
                <a:chOff x="3509" y="518"/>
                <a:chExt cx="373" cy="356"/>
              </a:xfrm>
            </p:grpSpPr>
            <p:sp>
              <p:nvSpPr>
                <p:cNvPr id="229" name="Google Shape;229;p29"/>
                <p:cNvSpPr/>
                <p:nvPr/>
              </p:nvSpPr>
              <p:spPr>
                <a:xfrm>
                  <a:off x="3509" y="721"/>
                  <a:ext cx="169" cy="51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3666" y="772"/>
                  <a:ext cx="12" cy="26"/>
                </a:xfrm>
                <a:custGeom>
                  <a:rect b="b" l="l" r="r" t="t"/>
                  <a:pathLst>
                    <a:path extrusionOk="0" h="6" w="3">
                      <a:moveTo>
                        <a:pt x="3" y="0"/>
                      </a:moveTo>
                      <a:cubicBezTo>
                        <a:pt x="3" y="2"/>
                        <a:pt x="2" y="4"/>
                        <a:pt x="0" y="6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3509" y="772"/>
                  <a:ext cx="13" cy="26"/>
                </a:xfrm>
                <a:custGeom>
                  <a:rect b="b" l="l" r="r" t="t"/>
                  <a:pathLst>
                    <a:path extrusionOk="0" h="6" w="3">
                      <a:moveTo>
                        <a:pt x="3" y="6"/>
                      </a:moveTo>
                      <a:cubicBezTo>
                        <a:pt x="1" y="4"/>
                        <a:pt x="0" y="2"/>
                        <a:pt x="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3509" y="620"/>
                  <a:ext cx="169" cy="51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3509" y="518"/>
                  <a:ext cx="169" cy="102"/>
                </a:xfrm>
                <a:prstGeom prst="ellipse">
                  <a:avLst/>
                </a:pr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3509" y="671"/>
                  <a:ext cx="169" cy="50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9"/>
                <p:cNvSpPr/>
                <p:nvPr/>
              </p:nvSpPr>
              <p:spPr>
                <a:xfrm>
                  <a:off x="3509" y="823"/>
                  <a:ext cx="169" cy="51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7"/>
                        <a:pt x="9" y="12"/>
                        <a:pt x="20" y="12"/>
                      </a:cubicBezTo>
                      <a:cubicBezTo>
                        <a:pt x="31" y="12"/>
                        <a:pt x="40" y="7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29"/>
                <p:cNvSpPr/>
                <p:nvPr/>
              </p:nvSpPr>
              <p:spPr>
                <a:xfrm>
                  <a:off x="3522" y="798"/>
                  <a:ext cx="144" cy="25"/>
                </a:xfrm>
                <a:custGeom>
                  <a:rect b="b" l="l" r="r" t="t"/>
                  <a:pathLst>
                    <a:path extrusionOk="0" h="6" w="34">
                      <a:moveTo>
                        <a:pt x="0" y="0"/>
                      </a:moveTo>
                      <a:cubicBezTo>
                        <a:pt x="3" y="4"/>
                        <a:pt x="10" y="6"/>
                        <a:pt x="17" y="6"/>
                      </a:cubicBezTo>
                      <a:cubicBezTo>
                        <a:pt x="24" y="6"/>
                        <a:pt x="31" y="4"/>
                        <a:pt x="34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29"/>
                <p:cNvSpPr/>
                <p:nvPr/>
              </p:nvSpPr>
              <p:spPr>
                <a:xfrm>
                  <a:off x="3678" y="569"/>
                  <a:ext cx="0" cy="254"/>
                </a:xfrm>
                <a:custGeom>
                  <a:rect b="b" l="l" r="r" t="t"/>
                  <a:pathLst>
                    <a:path extrusionOk="0" h="254" w="120000">
                      <a:moveTo>
                        <a:pt x="0" y="254"/>
                      </a:moveTo>
                      <a:lnTo>
                        <a:pt x="0" y="203"/>
                      </a:lnTo>
                      <a:lnTo>
                        <a:pt x="0" y="152"/>
                      </a:lnTo>
                      <a:lnTo>
                        <a:pt x="0" y="102"/>
                      </a:lnTo>
                      <a:lnTo>
                        <a:pt x="0" y="5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9"/>
                <p:cNvSpPr/>
                <p:nvPr/>
              </p:nvSpPr>
              <p:spPr>
                <a:xfrm>
                  <a:off x="3509" y="569"/>
                  <a:ext cx="0" cy="254"/>
                </a:xfrm>
                <a:custGeom>
                  <a:rect b="b" l="l" r="r" t="t"/>
                  <a:pathLst>
                    <a:path extrusionOk="0" h="254" w="120000">
                      <a:moveTo>
                        <a:pt x="0" y="254"/>
                      </a:moveTo>
                      <a:lnTo>
                        <a:pt x="0" y="203"/>
                      </a:lnTo>
                      <a:lnTo>
                        <a:pt x="0" y="152"/>
                      </a:lnTo>
                      <a:lnTo>
                        <a:pt x="0" y="102"/>
                      </a:lnTo>
                      <a:lnTo>
                        <a:pt x="0" y="5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9"/>
                <p:cNvSpPr/>
                <p:nvPr/>
              </p:nvSpPr>
              <p:spPr>
                <a:xfrm>
                  <a:off x="3712" y="823"/>
                  <a:ext cx="170" cy="51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9"/>
                <p:cNvSpPr/>
                <p:nvPr/>
              </p:nvSpPr>
              <p:spPr>
                <a:xfrm>
                  <a:off x="3712" y="721"/>
                  <a:ext cx="170" cy="51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9"/>
                <p:cNvSpPr/>
                <p:nvPr/>
              </p:nvSpPr>
              <p:spPr>
                <a:xfrm>
                  <a:off x="3712" y="620"/>
                  <a:ext cx="170" cy="101"/>
                </a:xfrm>
                <a:prstGeom prst="ellipse">
                  <a:avLst/>
                </a:pr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29"/>
                <p:cNvSpPr/>
                <p:nvPr/>
              </p:nvSpPr>
              <p:spPr>
                <a:xfrm>
                  <a:off x="3712" y="772"/>
                  <a:ext cx="170" cy="51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9"/>
                <p:cNvSpPr/>
                <p:nvPr/>
              </p:nvSpPr>
              <p:spPr>
                <a:xfrm>
                  <a:off x="3882" y="671"/>
                  <a:ext cx="0" cy="152"/>
                </a:xfrm>
                <a:custGeom>
                  <a:rect b="b" l="l" r="r" t="t"/>
                  <a:pathLst>
                    <a:path extrusionOk="0" h="152" w="12000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9"/>
                <p:cNvSpPr/>
                <p:nvPr/>
              </p:nvSpPr>
              <p:spPr>
                <a:xfrm>
                  <a:off x="3712" y="671"/>
                  <a:ext cx="0" cy="152"/>
                </a:xfrm>
                <a:custGeom>
                  <a:rect b="b" l="l" r="r" t="t"/>
                  <a:pathLst>
                    <a:path extrusionOk="0" h="152" w="12000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5" name="Google Shape;245;p29"/>
              <p:cNvGrpSpPr/>
              <p:nvPr/>
            </p:nvGrpSpPr>
            <p:grpSpPr>
              <a:xfrm>
                <a:off x="5292362" y="2331143"/>
                <a:ext cx="172465" cy="205943"/>
                <a:chOff x="9528055" y="2219164"/>
                <a:chExt cx="172465" cy="205943"/>
              </a:xfrm>
            </p:grpSpPr>
            <p:sp>
              <p:nvSpPr>
                <p:cNvPr id="246" name="Google Shape;246;p29"/>
                <p:cNvSpPr/>
                <p:nvPr/>
              </p:nvSpPr>
              <p:spPr>
                <a:xfrm>
                  <a:off x="9528055" y="2373368"/>
                  <a:ext cx="172465" cy="51739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29"/>
                <p:cNvSpPr/>
                <p:nvPr/>
              </p:nvSpPr>
              <p:spPr>
                <a:xfrm>
                  <a:off x="9528055" y="2269889"/>
                  <a:ext cx="172465" cy="51739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9"/>
                <p:cNvSpPr/>
                <p:nvPr/>
              </p:nvSpPr>
              <p:spPr>
                <a:xfrm>
                  <a:off x="9528055" y="2321628"/>
                  <a:ext cx="172465" cy="51739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9"/>
                <p:cNvSpPr/>
                <p:nvPr/>
              </p:nvSpPr>
              <p:spPr>
                <a:xfrm>
                  <a:off x="9700520" y="2219164"/>
                  <a:ext cx="0" cy="154204"/>
                </a:xfrm>
                <a:custGeom>
                  <a:rect b="b" l="l" r="r" t="t"/>
                  <a:pathLst>
                    <a:path extrusionOk="0" h="152" w="12000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9"/>
                <p:cNvSpPr/>
                <p:nvPr/>
              </p:nvSpPr>
              <p:spPr>
                <a:xfrm>
                  <a:off x="9528055" y="2219164"/>
                  <a:ext cx="0" cy="154204"/>
                </a:xfrm>
                <a:custGeom>
                  <a:rect b="b" l="l" r="r" t="t"/>
                  <a:pathLst>
                    <a:path extrusionOk="0" h="152" w="12000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1" name="Google Shape;251;p29"/>
              <p:cNvGrpSpPr/>
              <p:nvPr/>
            </p:nvGrpSpPr>
            <p:grpSpPr>
              <a:xfrm>
                <a:off x="5497165" y="2330635"/>
                <a:ext cx="172465" cy="205943"/>
                <a:chOff x="9528055" y="2219164"/>
                <a:chExt cx="172465" cy="205943"/>
              </a:xfrm>
            </p:grpSpPr>
            <p:sp>
              <p:nvSpPr>
                <p:cNvPr id="252" name="Google Shape;252;p29"/>
                <p:cNvSpPr/>
                <p:nvPr/>
              </p:nvSpPr>
              <p:spPr>
                <a:xfrm>
                  <a:off x="9528055" y="2373368"/>
                  <a:ext cx="172465" cy="51739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9"/>
                <p:cNvSpPr/>
                <p:nvPr/>
              </p:nvSpPr>
              <p:spPr>
                <a:xfrm>
                  <a:off x="9528055" y="2269889"/>
                  <a:ext cx="172465" cy="51739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9"/>
                <p:cNvSpPr/>
                <p:nvPr/>
              </p:nvSpPr>
              <p:spPr>
                <a:xfrm>
                  <a:off x="9528055" y="2321628"/>
                  <a:ext cx="172465" cy="51739"/>
                </a:xfrm>
                <a:custGeom>
                  <a:rect b="b" l="l" r="r" t="t"/>
                  <a:pathLst>
                    <a:path extrusionOk="0" h="12" w="40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6" y="10"/>
                        <a:pt x="13" y="12"/>
                        <a:pt x="20" y="12"/>
                      </a:cubicBezTo>
                      <a:cubicBezTo>
                        <a:pt x="27" y="12"/>
                        <a:pt x="34" y="10"/>
                        <a:pt x="37" y="6"/>
                      </a:cubicBezTo>
                      <a:cubicBezTo>
                        <a:pt x="39" y="4"/>
                        <a:pt x="40" y="2"/>
                        <a:pt x="40" y="0"/>
                      </a:cubicBez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9"/>
                <p:cNvSpPr/>
                <p:nvPr/>
              </p:nvSpPr>
              <p:spPr>
                <a:xfrm>
                  <a:off x="9700520" y="2219164"/>
                  <a:ext cx="0" cy="154204"/>
                </a:xfrm>
                <a:custGeom>
                  <a:rect b="b" l="l" r="r" t="t"/>
                  <a:pathLst>
                    <a:path extrusionOk="0" h="152" w="12000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9"/>
                <p:cNvSpPr/>
                <p:nvPr/>
              </p:nvSpPr>
              <p:spPr>
                <a:xfrm>
                  <a:off x="9528055" y="2219164"/>
                  <a:ext cx="0" cy="154204"/>
                </a:xfrm>
                <a:custGeom>
                  <a:rect b="b" l="l" r="r" t="t"/>
                  <a:pathLst>
                    <a:path extrusionOk="0" h="152" w="12000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cap="rnd" cmpd="sng" w="22225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aphicFrame>
        <p:nvGraphicFramePr>
          <p:cNvPr id="257" name="Google Shape;257;p29"/>
          <p:cNvGraphicFramePr/>
          <p:nvPr/>
        </p:nvGraphicFramePr>
        <p:xfrm>
          <a:off x="2710345" y="37188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1533325"/>
                <a:gridCol w="1533325"/>
                <a:gridCol w="1533325"/>
                <a:gridCol w="1533325"/>
              </a:tblGrid>
              <a:tr h="35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Do 1 měsíce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2 – 3 měsíce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Déle než 3 měsíce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cs" sz="900" u="none" cap="none" strike="noStrike">
                          <a:solidFill>
                            <a:schemeClr val="accent1"/>
                          </a:solidFill>
                        </a:rPr>
                        <a:t>Nevím</a:t>
                      </a:r>
                      <a:endParaRPr sz="9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29 %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32 %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34 %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cs" sz="900" u="none" cap="none" strike="noStrike">
                          <a:solidFill>
                            <a:schemeClr val="dk1"/>
                          </a:solidFill>
                        </a:rPr>
                        <a:t>5 %</a:t>
                      </a:r>
                      <a:endParaRPr b="0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58" name="Google Shape;258;p29"/>
          <p:cNvSpPr/>
          <p:nvPr/>
        </p:nvSpPr>
        <p:spPr>
          <a:xfrm>
            <a:off x="2627775" y="2782975"/>
            <a:ext cx="6667500" cy="400500"/>
          </a:xfrm>
          <a:prstGeom prst="chevron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54000" lIns="67500" spcFirstLastPara="1" rIns="675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MĚSÍCŮ, KTERÝ BY VYDRŽELI ŽÍT JENOM Z KRÁTKODOBÉ FINANČNÍ REZERVY</a:t>
            </a:r>
            <a:endParaRPr sz="1100"/>
          </a:p>
        </p:txBody>
      </p:sp>
      <p:grpSp>
        <p:nvGrpSpPr>
          <p:cNvPr id="259" name="Google Shape;259;p29"/>
          <p:cNvGrpSpPr/>
          <p:nvPr/>
        </p:nvGrpSpPr>
        <p:grpSpPr>
          <a:xfrm>
            <a:off x="3302859" y="3366708"/>
            <a:ext cx="328628" cy="329549"/>
            <a:chOff x="4403812" y="4069721"/>
            <a:chExt cx="438171" cy="439399"/>
          </a:xfrm>
        </p:grpSpPr>
        <p:sp>
          <p:nvSpPr>
            <p:cNvPr id="260" name="Google Shape;260;p29"/>
            <p:cNvSpPr/>
            <p:nvPr/>
          </p:nvSpPr>
          <p:spPr>
            <a:xfrm>
              <a:off x="4517957" y="4279602"/>
              <a:ext cx="95735" cy="153421"/>
            </a:xfrm>
            <a:custGeom>
              <a:rect b="b" l="l" r="r" t="t"/>
              <a:pathLst>
                <a:path extrusionOk="0" h="32" w="2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32"/>
                    <a:pt x="20" y="28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16" y="16"/>
                    <a:pt x="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20" y="12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16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4403812" y="4127407"/>
              <a:ext cx="438171" cy="381713"/>
            </a:xfrm>
            <a:custGeom>
              <a:rect b="b" l="l" r="r" t="t"/>
              <a:pathLst>
                <a:path extrusionOk="0" h="80" w="92">
                  <a:moveTo>
                    <a:pt x="88" y="80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8"/>
                    <a:pt x="90" y="80"/>
                    <a:pt x="88" y="80"/>
                  </a:cubicBezTo>
                  <a:close/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" name="Google Shape;262;p29"/>
            <p:cNvCxnSpPr/>
            <p:nvPr/>
          </p:nvCxnSpPr>
          <p:spPr>
            <a:xfrm>
              <a:off x="4403812" y="4223142"/>
              <a:ext cx="438171" cy="0"/>
            </a:xfrm>
            <a:prstGeom prst="straightConnector1">
              <a:avLst/>
            </a:pr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29"/>
            <p:cNvCxnSpPr/>
            <p:nvPr/>
          </p:nvCxnSpPr>
          <p:spPr>
            <a:xfrm>
              <a:off x="4765886" y="4069721"/>
              <a:ext cx="0" cy="95735"/>
            </a:xfrm>
            <a:prstGeom prst="straightConnector1">
              <a:avLst/>
            </a:pr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29"/>
            <p:cNvCxnSpPr/>
            <p:nvPr/>
          </p:nvCxnSpPr>
          <p:spPr>
            <a:xfrm>
              <a:off x="4479909" y="4069721"/>
              <a:ext cx="0" cy="95735"/>
            </a:xfrm>
            <a:prstGeom prst="straightConnector1">
              <a:avLst/>
            </a:pr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5" name="Google Shape;265;p29"/>
            <p:cNvSpPr/>
            <p:nvPr/>
          </p:nvSpPr>
          <p:spPr>
            <a:xfrm>
              <a:off x="4670151" y="4279602"/>
              <a:ext cx="38048" cy="153421"/>
            </a:xfrm>
            <a:custGeom>
              <a:rect b="b" l="l" r="r" t="t"/>
              <a:pathLst>
                <a:path extrusionOk="0" h="125" w="31">
                  <a:moveTo>
                    <a:pt x="31" y="125"/>
                  </a:move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noFill/>
            <a:ln cap="rnd" cmpd="sng" w="222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Mince obrys" id="266" name="Google Shape;2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042" y="3210204"/>
            <a:ext cx="873564" cy="873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azník obrys" id="267" name="Google Shape;26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1389" y="1679996"/>
            <a:ext cx="432790" cy="43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azník obrys"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621" y="3332565"/>
            <a:ext cx="432790" cy="432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9"/>
          <p:cNvGrpSpPr/>
          <p:nvPr/>
        </p:nvGrpSpPr>
        <p:grpSpPr>
          <a:xfrm>
            <a:off x="4842030" y="3364613"/>
            <a:ext cx="377255" cy="374604"/>
            <a:chOff x="6456040" y="4066927"/>
            <a:chExt cx="503007" cy="499472"/>
          </a:xfrm>
        </p:grpSpPr>
        <p:grpSp>
          <p:nvGrpSpPr>
            <p:cNvPr id="270" name="Google Shape;270;p29"/>
            <p:cNvGrpSpPr/>
            <p:nvPr/>
          </p:nvGrpSpPr>
          <p:grpSpPr>
            <a:xfrm>
              <a:off x="6456040" y="4066927"/>
              <a:ext cx="438171" cy="439399"/>
              <a:chOff x="5448" y="2047"/>
              <a:chExt cx="357" cy="358"/>
            </a:xfrm>
          </p:grpSpPr>
          <p:sp>
            <p:nvSpPr>
              <p:cNvPr id="271" name="Google Shape;271;p29"/>
              <p:cNvSpPr/>
              <p:nvPr/>
            </p:nvSpPr>
            <p:spPr>
              <a:xfrm>
                <a:off x="5541" y="2218"/>
                <a:ext cx="78" cy="125"/>
              </a:xfrm>
              <a:custGeom>
                <a:rect b="b" l="l" r="r" t="t"/>
                <a:pathLst>
                  <a:path extrusionOk="0" h="32" w="2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2"/>
                      <a:pt x="20" y="28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16" y="16"/>
                      <a:pt x="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6"/>
                      <a:pt x="20" y="12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4"/>
                      <a:pt x="16" y="0"/>
                      <a:pt x="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5448" y="2094"/>
                <a:ext cx="357" cy="311"/>
              </a:xfrm>
              <a:custGeom>
                <a:rect b="b" l="l" r="r" t="t"/>
                <a:pathLst>
                  <a:path extrusionOk="0" h="80" w="92">
                    <a:moveTo>
                      <a:pt x="88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2" y="80"/>
                      <a:pt x="0" y="78"/>
                      <a:pt x="0" y="7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8"/>
                      <a:pt x="90" y="80"/>
                      <a:pt x="88" y="80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3" name="Google Shape;273;p29"/>
              <p:cNvCxnSpPr/>
              <p:nvPr/>
            </p:nvCxnSpPr>
            <p:spPr>
              <a:xfrm>
                <a:off x="5448" y="2172"/>
                <a:ext cx="357" cy="0"/>
              </a:xfrm>
              <a:prstGeom prst="straightConnector1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29"/>
              <p:cNvCxnSpPr/>
              <p:nvPr/>
            </p:nvCxnSpPr>
            <p:spPr>
              <a:xfrm>
                <a:off x="5743" y="2047"/>
                <a:ext cx="0" cy="78"/>
              </a:xfrm>
              <a:prstGeom prst="straightConnector1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29"/>
              <p:cNvCxnSpPr/>
              <p:nvPr/>
            </p:nvCxnSpPr>
            <p:spPr>
              <a:xfrm>
                <a:off x="5510" y="2047"/>
                <a:ext cx="0" cy="78"/>
              </a:xfrm>
              <a:prstGeom prst="straightConnector1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6" name="Google Shape;276;p29"/>
              <p:cNvSpPr/>
              <p:nvPr/>
            </p:nvSpPr>
            <p:spPr>
              <a:xfrm>
                <a:off x="5665" y="2218"/>
                <a:ext cx="31" cy="125"/>
              </a:xfrm>
              <a:custGeom>
                <a:rect b="b" l="l" r="r" t="t"/>
                <a:pathLst>
                  <a:path extrusionOk="0" h="125" w="31">
                    <a:moveTo>
                      <a:pt x="31" y="125"/>
                    </a:moveTo>
                    <a:lnTo>
                      <a:pt x="31" y="0"/>
                    </a:lnTo>
                    <a:lnTo>
                      <a:pt x="0" y="31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29"/>
            <p:cNvGrpSpPr/>
            <p:nvPr/>
          </p:nvGrpSpPr>
          <p:grpSpPr>
            <a:xfrm>
              <a:off x="6538004" y="4179677"/>
              <a:ext cx="421043" cy="386722"/>
              <a:chOff x="4492948" y="4185084"/>
              <a:chExt cx="421043" cy="386722"/>
            </a:xfrm>
          </p:grpSpPr>
          <p:cxnSp>
            <p:nvCxnSpPr>
              <p:cNvPr id="278" name="Google Shape;278;p29"/>
              <p:cNvCxnSpPr/>
              <p:nvPr/>
            </p:nvCxnSpPr>
            <p:spPr>
              <a:xfrm>
                <a:off x="4492948" y="4565987"/>
                <a:ext cx="414920" cy="229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9" name="Google Shape;279;p29"/>
              <p:cNvCxnSpPr/>
              <p:nvPr/>
            </p:nvCxnSpPr>
            <p:spPr>
              <a:xfrm rot="10800000">
                <a:off x="4907868" y="4185084"/>
                <a:ext cx="0" cy="383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29"/>
              <p:cNvCxnSpPr/>
              <p:nvPr/>
            </p:nvCxnSpPr>
            <p:spPr>
              <a:xfrm rot="10800000">
                <a:off x="4500477" y="4539181"/>
                <a:ext cx="0" cy="32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29"/>
              <p:cNvCxnSpPr/>
              <p:nvPr/>
            </p:nvCxnSpPr>
            <p:spPr>
              <a:xfrm rot="10800000">
                <a:off x="4871864" y="4185084"/>
                <a:ext cx="42127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82" name="Google Shape;282;p29"/>
          <p:cNvGrpSpPr/>
          <p:nvPr/>
        </p:nvGrpSpPr>
        <p:grpSpPr>
          <a:xfrm>
            <a:off x="6354198" y="3365490"/>
            <a:ext cx="424985" cy="418715"/>
            <a:chOff x="8472264" y="4068097"/>
            <a:chExt cx="566646" cy="558287"/>
          </a:xfrm>
        </p:grpSpPr>
        <p:grpSp>
          <p:nvGrpSpPr>
            <p:cNvPr id="283" name="Google Shape;283;p29"/>
            <p:cNvGrpSpPr/>
            <p:nvPr/>
          </p:nvGrpSpPr>
          <p:grpSpPr>
            <a:xfrm>
              <a:off x="8472264" y="4068097"/>
              <a:ext cx="438171" cy="439399"/>
              <a:chOff x="5448" y="2047"/>
              <a:chExt cx="357" cy="358"/>
            </a:xfrm>
          </p:grpSpPr>
          <p:sp>
            <p:nvSpPr>
              <p:cNvPr id="284" name="Google Shape;284;p29"/>
              <p:cNvSpPr/>
              <p:nvPr/>
            </p:nvSpPr>
            <p:spPr>
              <a:xfrm>
                <a:off x="5541" y="2218"/>
                <a:ext cx="78" cy="125"/>
              </a:xfrm>
              <a:custGeom>
                <a:rect b="b" l="l" r="r" t="t"/>
                <a:pathLst>
                  <a:path extrusionOk="0" h="32" w="2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2"/>
                      <a:pt x="20" y="28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16" y="16"/>
                      <a:pt x="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6"/>
                      <a:pt x="20" y="12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4"/>
                      <a:pt x="16" y="0"/>
                      <a:pt x="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5448" y="2094"/>
                <a:ext cx="357" cy="311"/>
              </a:xfrm>
              <a:custGeom>
                <a:rect b="b" l="l" r="r" t="t"/>
                <a:pathLst>
                  <a:path extrusionOk="0" h="80" w="92">
                    <a:moveTo>
                      <a:pt x="88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2" y="80"/>
                      <a:pt x="0" y="78"/>
                      <a:pt x="0" y="7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8"/>
                      <a:pt x="90" y="80"/>
                      <a:pt x="88" y="80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6" name="Google Shape;286;p29"/>
              <p:cNvCxnSpPr/>
              <p:nvPr/>
            </p:nvCxnSpPr>
            <p:spPr>
              <a:xfrm>
                <a:off x="5448" y="2172"/>
                <a:ext cx="357" cy="0"/>
              </a:xfrm>
              <a:prstGeom prst="straightConnector1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" name="Google Shape;287;p29"/>
              <p:cNvCxnSpPr/>
              <p:nvPr/>
            </p:nvCxnSpPr>
            <p:spPr>
              <a:xfrm>
                <a:off x="5743" y="2047"/>
                <a:ext cx="0" cy="78"/>
              </a:xfrm>
              <a:prstGeom prst="straightConnector1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Google Shape;288;p29"/>
              <p:cNvCxnSpPr/>
              <p:nvPr/>
            </p:nvCxnSpPr>
            <p:spPr>
              <a:xfrm>
                <a:off x="5510" y="2047"/>
                <a:ext cx="0" cy="78"/>
              </a:xfrm>
              <a:prstGeom prst="straightConnector1">
                <a:avLst/>
              </a:pr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9" name="Google Shape;289;p29"/>
              <p:cNvSpPr/>
              <p:nvPr/>
            </p:nvSpPr>
            <p:spPr>
              <a:xfrm>
                <a:off x="5665" y="2218"/>
                <a:ext cx="31" cy="125"/>
              </a:xfrm>
              <a:custGeom>
                <a:rect b="b" l="l" r="r" t="t"/>
                <a:pathLst>
                  <a:path extrusionOk="0" h="125" w="31">
                    <a:moveTo>
                      <a:pt x="31" y="125"/>
                    </a:moveTo>
                    <a:lnTo>
                      <a:pt x="31" y="0"/>
                    </a:lnTo>
                    <a:lnTo>
                      <a:pt x="0" y="31"/>
                    </a:lnTo>
                  </a:path>
                </a:pathLst>
              </a:custGeom>
              <a:noFill/>
              <a:ln cap="rnd" cmpd="sng" w="222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29"/>
            <p:cNvGrpSpPr/>
            <p:nvPr/>
          </p:nvGrpSpPr>
          <p:grpSpPr>
            <a:xfrm>
              <a:off x="8559154" y="4187801"/>
              <a:ext cx="421043" cy="386722"/>
              <a:chOff x="4492948" y="4185084"/>
              <a:chExt cx="421043" cy="386722"/>
            </a:xfrm>
          </p:grpSpPr>
          <p:cxnSp>
            <p:nvCxnSpPr>
              <p:cNvPr id="291" name="Google Shape;291;p29"/>
              <p:cNvCxnSpPr/>
              <p:nvPr/>
            </p:nvCxnSpPr>
            <p:spPr>
              <a:xfrm>
                <a:off x="4492948" y="4565987"/>
                <a:ext cx="414920" cy="229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29"/>
              <p:cNvCxnSpPr/>
              <p:nvPr/>
            </p:nvCxnSpPr>
            <p:spPr>
              <a:xfrm rot="10800000">
                <a:off x="4907868" y="4185084"/>
                <a:ext cx="0" cy="383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29"/>
              <p:cNvCxnSpPr/>
              <p:nvPr/>
            </p:nvCxnSpPr>
            <p:spPr>
              <a:xfrm rot="10800000">
                <a:off x="4500477" y="4539181"/>
                <a:ext cx="0" cy="32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29"/>
              <p:cNvCxnSpPr/>
              <p:nvPr/>
            </p:nvCxnSpPr>
            <p:spPr>
              <a:xfrm rot="10800000">
                <a:off x="4871864" y="4185084"/>
                <a:ext cx="42127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95" name="Google Shape;295;p29"/>
            <p:cNvGrpSpPr/>
            <p:nvPr/>
          </p:nvGrpSpPr>
          <p:grpSpPr>
            <a:xfrm>
              <a:off x="8617867" y="4239662"/>
              <a:ext cx="421043" cy="386722"/>
              <a:chOff x="4492948" y="4185084"/>
              <a:chExt cx="421043" cy="386722"/>
            </a:xfrm>
          </p:grpSpPr>
          <p:cxnSp>
            <p:nvCxnSpPr>
              <p:cNvPr id="296" name="Google Shape;296;p29"/>
              <p:cNvCxnSpPr/>
              <p:nvPr/>
            </p:nvCxnSpPr>
            <p:spPr>
              <a:xfrm>
                <a:off x="4492948" y="4565987"/>
                <a:ext cx="414920" cy="229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29"/>
              <p:cNvCxnSpPr/>
              <p:nvPr/>
            </p:nvCxnSpPr>
            <p:spPr>
              <a:xfrm rot="10800000">
                <a:off x="4907868" y="4185084"/>
                <a:ext cx="0" cy="383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29"/>
              <p:cNvCxnSpPr/>
              <p:nvPr/>
            </p:nvCxnSpPr>
            <p:spPr>
              <a:xfrm rot="10800000">
                <a:off x="4500477" y="4539181"/>
                <a:ext cx="0" cy="32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29"/>
              <p:cNvCxnSpPr/>
              <p:nvPr/>
            </p:nvCxnSpPr>
            <p:spPr>
              <a:xfrm rot="10800000">
                <a:off x="4871864" y="4185084"/>
                <a:ext cx="42127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00" name="Google Shape;300;p29"/>
          <p:cNvSpPr/>
          <p:nvPr/>
        </p:nvSpPr>
        <p:spPr>
          <a:xfrm>
            <a:off x="309793" y="3016551"/>
            <a:ext cx="19620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N=2003 </a:t>
            </a:r>
            <a:endParaRPr sz="1100"/>
          </a:p>
        </p:txBody>
      </p:sp>
      <p:sp>
        <p:nvSpPr>
          <p:cNvPr id="301" name="Google Shape;301;p29"/>
          <p:cNvSpPr/>
          <p:nvPr/>
        </p:nvSpPr>
        <p:spPr>
          <a:xfrm>
            <a:off x="4709550" y="1482000"/>
            <a:ext cx="2409900" cy="1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mají aktuálně nějakou rezervu, N=1573 </a:t>
            </a:r>
            <a:endParaRPr sz="1100"/>
          </a:p>
        </p:txBody>
      </p:sp>
      <p:sp>
        <p:nvSpPr>
          <p:cNvPr id="302" name="Google Shape;302;p29"/>
          <p:cNvSpPr/>
          <p:nvPr/>
        </p:nvSpPr>
        <p:spPr>
          <a:xfrm>
            <a:off x="4709550" y="3164075"/>
            <a:ext cx="2409900" cy="1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mají aktuálně nějakou rezervu, N=1573 </a:t>
            </a:r>
            <a:endParaRPr sz="1100"/>
          </a:p>
        </p:txBody>
      </p:sp>
      <p:cxnSp>
        <p:nvCxnSpPr>
          <p:cNvPr id="303" name="Google Shape;303;p29"/>
          <p:cNvCxnSpPr/>
          <p:nvPr/>
        </p:nvCxnSpPr>
        <p:spPr>
          <a:xfrm rot="10800000">
            <a:off x="2519772" y="1268599"/>
            <a:ext cx="0" cy="29010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4" name="Google Shape;304;p29"/>
          <p:cNvSpPr/>
          <p:nvPr/>
        </p:nvSpPr>
        <p:spPr>
          <a:xfrm>
            <a:off x="2843316" y="3188325"/>
            <a:ext cx="1270800" cy="12369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>
            <p:ph idx="1" type="body"/>
          </p:nvPr>
        </p:nvSpPr>
        <p:spPr>
          <a:xfrm>
            <a:off x="387967" y="4518924"/>
            <a:ext cx="801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Jak číst:	% uvedené u jednotlivých skupin označuje zastoupení lidí, kteří netvoří KFR v dané skupině (např. mezi lidmi se základním vzděláním). Uvedeny jsou statisticky významné rozdíly proti celé 	populaci na 95% hladině spolehlivosti.</a:t>
            </a:r>
            <a:endParaRPr/>
          </a:p>
        </p:txBody>
      </p:sp>
      <p:sp>
        <p:nvSpPr>
          <p:cNvPr id="310" name="Google Shape;310;p30"/>
          <p:cNvSpPr txBox="1"/>
          <p:nvPr>
            <p:ph idx="2" type="body"/>
          </p:nvPr>
        </p:nvSpPr>
        <p:spPr>
          <a:xfrm>
            <a:off x="386975" y="316000"/>
            <a:ext cx="834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Komu se nedaří tvořit rezervu?</a:t>
            </a:r>
            <a:r>
              <a:rPr lang="cs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925551" y="1113588"/>
            <a:ext cx="736364" cy="736363"/>
          </a:xfrm>
          <a:prstGeom prst="ellipse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500" u="none" cap="small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sz="1100"/>
          </a:p>
        </p:txBody>
      </p:sp>
      <p:sp>
        <p:nvSpPr>
          <p:cNvPr id="312" name="Google Shape;312;p30"/>
          <p:cNvSpPr/>
          <p:nvPr/>
        </p:nvSpPr>
        <p:spPr>
          <a:xfrm>
            <a:off x="305526" y="2372914"/>
            <a:ext cx="196623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Procento Čechů, kteří si aktuálně </a:t>
            </a:r>
            <a:r>
              <a:rPr b="1" i="1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netvoří </a:t>
            </a:r>
            <a:r>
              <a:rPr b="0" i="1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finanční rezervu.</a:t>
            </a:r>
            <a:endParaRPr b="0" i="1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30"/>
          <p:cNvGrpSpPr/>
          <p:nvPr/>
        </p:nvGrpSpPr>
        <p:grpSpPr>
          <a:xfrm rot="-5400000">
            <a:off x="1087806" y="2002125"/>
            <a:ext cx="410266" cy="111442"/>
            <a:chOff x="1101437" y="2180640"/>
            <a:chExt cx="547021" cy="148589"/>
          </a:xfrm>
        </p:grpSpPr>
        <p:cxnSp>
          <p:nvCxnSpPr>
            <p:cNvPr id="314" name="Google Shape;314;p30"/>
            <p:cNvCxnSpPr/>
            <p:nvPr/>
          </p:nvCxnSpPr>
          <p:spPr>
            <a:xfrm>
              <a:off x="1229261" y="2254936"/>
              <a:ext cx="419197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5" name="Google Shape;315;p30"/>
            <p:cNvSpPr/>
            <p:nvPr/>
          </p:nvSpPr>
          <p:spPr>
            <a:xfrm>
              <a:off x="1101437" y="2180640"/>
              <a:ext cx="148589" cy="1485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Prasátko – kasička obrys" id="316" name="Google Shape;3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902" y="2843813"/>
            <a:ext cx="855485" cy="8554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30"/>
          <p:cNvCxnSpPr/>
          <p:nvPr/>
        </p:nvCxnSpPr>
        <p:spPr>
          <a:xfrm flipH="1">
            <a:off x="926595" y="2976795"/>
            <a:ext cx="591823" cy="60274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30"/>
          <p:cNvCxnSpPr/>
          <p:nvPr/>
        </p:nvCxnSpPr>
        <p:spPr>
          <a:xfrm rot="10800000">
            <a:off x="925551" y="2976795"/>
            <a:ext cx="592867" cy="58009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9" name="Google Shape;319;p30"/>
          <p:cNvSpPr txBox="1"/>
          <p:nvPr/>
        </p:nvSpPr>
        <p:spPr>
          <a:xfrm>
            <a:off x="2587800" y="964500"/>
            <a:ext cx="6210000" cy="3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0" lang="cs" u="none" cap="none" strike="noStrike">
                <a:solidFill>
                  <a:schemeClr val="dk1"/>
                </a:solidFill>
              </a:rPr>
              <a:t>Lidé se </a:t>
            </a:r>
            <a:r>
              <a:rPr b="1" i="0" lang="cs" u="none" cap="none" strike="noStrike">
                <a:solidFill>
                  <a:schemeClr val="dk1"/>
                </a:solidFill>
              </a:rPr>
              <a:t>základním vzděláním nebo vyučením </a:t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Čistý měsíční příjem domácnosti je výrazně častěji </a:t>
            </a:r>
            <a:r>
              <a:rPr b="1" lang="cs">
                <a:solidFill>
                  <a:schemeClr val="dk1"/>
                </a:solidFill>
              </a:rPr>
              <a:t>pod hranicí 20 000</a:t>
            </a:r>
            <a:r>
              <a:rPr lang="cs">
                <a:solidFill>
                  <a:schemeClr val="dk1"/>
                </a:solidFill>
              </a:rPr>
              <a:t> Kč, čistý osobní příjem </a:t>
            </a:r>
            <a:r>
              <a:rPr b="1" lang="cs">
                <a:solidFill>
                  <a:schemeClr val="dk1"/>
                </a:solidFill>
              </a:rPr>
              <a:t>pod hranicí 15 000 </a:t>
            </a:r>
            <a:r>
              <a:rPr lang="cs">
                <a:solidFill>
                  <a:schemeClr val="dk1"/>
                </a:solidFill>
              </a:rPr>
              <a:t>Kč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Častěji jde o </a:t>
            </a:r>
            <a:r>
              <a:rPr b="1" lang="cs">
                <a:solidFill>
                  <a:schemeClr val="dk1"/>
                </a:solidFill>
              </a:rPr>
              <a:t>rozvedené</a:t>
            </a:r>
            <a:r>
              <a:rPr lang="cs">
                <a:solidFill>
                  <a:schemeClr val="dk1"/>
                </a:solidFill>
              </a:rPr>
              <a:t> nebo domácnosti s </a:t>
            </a:r>
            <a:r>
              <a:rPr b="1" lang="cs">
                <a:solidFill>
                  <a:schemeClr val="dk1"/>
                </a:solidFill>
              </a:rPr>
              <a:t>jedním</a:t>
            </a:r>
            <a:r>
              <a:rPr lang="cs">
                <a:solidFill>
                  <a:schemeClr val="dk1"/>
                </a:solidFill>
              </a:rPr>
              <a:t> ekonomicky aktivním členem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Častěji bydlí v </a:t>
            </a:r>
            <a:r>
              <a:rPr b="1" lang="cs">
                <a:solidFill>
                  <a:schemeClr val="dk1"/>
                </a:solidFill>
              </a:rPr>
              <a:t>pronájmu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Lidé, kteří </a:t>
            </a:r>
            <a:r>
              <a:rPr b="1" lang="cs">
                <a:solidFill>
                  <a:schemeClr val="dk1"/>
                </a:solidFill>
              </a:rPr>
              <a:t>žádnou rezervu nemají</a:t>
            </a:r>
            <a:r>
              <a:rPr lang="cs">
                <a:solidFill>
                  <a:schemeClr val="dk1"/>
                </a:solidFill>
              </a:rPr>
              <a:t> a na konci měsíce si musí půjčovat nebo musí sahat do úspor, aby vyšli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Typicky </a:t>
            </a:r>
            <a:r>
              <a:rPr b="1" lang="cs">
                <a:solidFill>
                  <a:schemeClr val="dk1"/>
                </a:solidFill>
              </a:rPr>
              <a:t>už mají půjčku</a:t>
            </a:r>
            <a:r>
              <a:rPr lang="cs">
                <a:solidFill>
                  <a:schemeClr val="dk1"/>
                </a:solidFill>
              </a:rPr>
              <a:t>, ale </a:t>
            </a:r>
            <a:r>
              <a:rPr i="0" lang="cs" u="none" cap="none" strike="noStrike">
                <a:solidFill>
                  <a:schemeClr val="dk1"/>
                </a:solidFill>
              </a:rPr>
              <a:t>nejde o </a:t>
            </a:r>
            <a:r>
              <a:rPr lang="cs">
                <a:solidFill>
                  <a:schemeClr val="dk1"/>
                </a:solidFill>
              </a:rPr>
              <a:t>hypotéku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Většinou </a:t>
            </a:r>
            <a:r>
              <a:rPr b="1" lang="cs">
                <a:solidFill>
                  <a:schemeClr val="dk1"/>
                </a:solidFill>
              </a:rPr>
              <a:t>postrádají</a:t>
            </a:r>
            <a:r>
              <a:rPr b="1" i="0" lang="cs" u="none" cap="none" strike="noStrike">
                <a:solidFill>
                  <a:schemeClr val="dk1"/>
                </a:solidFill>
              </a:rPr>
              <a:t> jakékoli pojištění</a:t>
            </a:r>
            <a:r>
              <a:rPr b="1" lang="cs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Častěji </a:t>
            </a:r>
            <a:r>
              <a:rPr i="0" lang="cs" u="none" cap="none" strike="noStrike">
                <a:solidFill>
                  <a:schemeClr val="dk1"/>
                </a:solidFill>
              </a:rPr>
              <a:t>očekávají, že se jejich finanční situace v budoucnu ještě výrazně zhorší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>
            <p:ph idx="1" type="body"/>
          </p:nvPr>
        </p:nvSpPr>
        <p:spPr>
          <a:xfrm>
            <a:off x="384617" y="4783549"/>
            <a:ext cx="801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Otázka:	Q11. Odkládal/a jste / Odkládali jste si peníze do rezervy někdy v minulosti?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	Q12. Proč jste si přestal/a / přestali odkládat peníze do rezervy?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Báze:	Ti, kteří si netvoří rezervu a neodkládají část peněz z pravidelného měsíčního příjmu N(Q11)=319; Ti, kteří si neodkládají, ale v minulosti odkládali N(Q12)=215</a:t>
            </a:r>
            <a:endParaRPr/>
          </a:p>
        </p:txBody>
      </p:sp>
      <p:sp>
        <p:nvSpPr>
          <p:cNvPr id="325" name="Google Shape;325;p31"/>
          <p:cNvSpPr txBox="1"/>
          <p:nvPr>
            <p:ph idx="2" type="body"/>
          </p:nvPr>
        </p:nvSpPr>
        <p:spPr>
          <a:xfrm>
            <a:off x="316850" y="224650"/>
            <a:ext cx="89064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Dvě třetiny těch, kteří si aktuálně rezervu netvoří, si ji v minulosti tvořily. Současná </a:t>
            </a:r>
            <a:r>
              <a:rPr lang="cs" sz="2200">
                <a:solidFill>
                  <a:schemeClr val="dk1"/>
                </a:solidFill>
              </a:rPr>
              <a:t>finanční situace už jim to neumožňuje.</a:t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326" name="Google Shape;326;p31"/>
          <p:cNvGraphicFramePr/>
          <p:nvPr/>
        </p:nvGraphicFramePr>
        <p:xfrm>
          <a:off x="4691068" y="18759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{388B07A8-0975-4722-9950-52A39122BA9D}</a:tableStyleId>
              </a:tblPr>
              <a:tblGrid>
                <a:gridCol w="1946075"/>
              </a:tblGrid>
              <a:tr h="4684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Mé výdaje se zvýšily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4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Můj příjem se snížil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4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Dříve jsem měl/a vlastní příjem, nyní ne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4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Nepotřebuju to (neočekávané výdaje by platil někdo jiný)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4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Jiné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Nevím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7" name="Google Shape;3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0075" y="1990075"/>
            <a:ext cx="2130300" cy="27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1"/>
          <p:cNvSpPr/>
          <p:nvPr/>
        </p:nvSpPr>
        <p:spPr>
          <a:xfrm>
            <a:off x="785426" y="1228241"/>
            <a:ext cx="3421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ODKLÁDALI SI PENÍZE DO REZERVY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NĚKDY V MINULOSTI?</a:t>
            </a:r>
            <a:endParaRPr sz="1100"/>
          </a:p>
        </p:txBody>
      </p:sp>
      <p:pic>
        <p:nvPicPr>
          <p:cNvPr id="329" name="Google Shape;32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625" y="1798946"/>
            <a:ext cx="2575200" cy="28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/>
          <p:nvPr/>
        </p:nvSpPr>
        <p:spPr>
          <a:xfrm>
            <a:off x="5058054" y="1228241"/>
            <a:ext cx="3421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 SI PŘESTALI ODKLÁDAT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PENÍZE DO REZERVY?</a:t>
            </a:r>
            <a:endParaRPr sz="1100"/>
          </a:p>
        </p:txBody>
      </p:sp>
      <p:cxnSp>
        <p:nvCxnSpPr>
          <p:cNvPr id="331" name="Google Shape;331;p31"/>
          <p:cNvCxnSpPr/>
          <p:nvPr/>
        </p:nvCxnSpPr>
        <p:spPr>
          <a:xfrm rot="10800000">
            <a:off x="4571954" y="1649599"/>
            <a:ext cx="0" cy="29010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31"/>
          <p:cNvSpPr/>
          <p:nvPr/>
        </p:nvSpPr>
        <p:spPr>
          <a:xfrm>
            <a:off x="1478487" y="1659941"/>
            <a:ext cx="20133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si netvoří rezervu, N=319</a:t>
            </a:r>
            <a:endParaRPr sz="1100"/>
          </a:p>
        </p:txBody>
      </p:sp>
      <p:sp>
        <p:nvSpPr>
          <p:cNvPr id="333" name="Google Shape;333;p31"/>
          <p:cNvSpPr/>
          <p:nvPr/>
        </p:nvSpPr>
        <p:spPr>
          <a:xfrm>
            <a:off x="4691074" y="1656900"/>
            <a:ext cx="36072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si nyní neodkládají, ale v minulosti si odkládali, N=215</a:t>
            </a:r>
            <a:endParaRPr sz="1100"/>
          </a:p>
        </p:txBody>
      </p:sp>
      <p:sp>
        <p:nvSpPr>
          <p:cNvPr id="334" name="Google Shape;334;p31"/>
          <p:cNvSpPr txBox="1"/>
          <p:nvPr/>
        </p:nvSpPr>
        <p:spPr>
          <a:xfrm>
            <a:off x="7162219" y="3749683"/>
            <a:ext cx="1805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„Už máme dostatečnou rezervu.“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„Věk - už si jen užívám.“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„Stal se ze mě samoživitel se 3 dětmi.“</a:t>
            </a:r>
            <a:endParaRPr sz="1100"/>
          </a:p>
        </p:txBody>
      </p:sp>
      <p:sp>
        <p:nvSpPr>
          <p:cNvPr id="335" name="Google Shape;335;p31"/>
          <p:cNvSpPr/>
          <p:nvPr/>
        </p:nvSpPr>
        <p:spPr>
          <a:xfrm>
            <a:off x="4691075" y="1871050"/>
            <a:ext cx="4038000" cy="481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/>
          <p:nvPr>
            <p:ph idx="1" type="body"/>
          </p:nvPr>
        </p:nvSpPr>
        <p:spPr>
          <a:xfrm>
            <a:off x="562492" y="4668449"/>
            <a:ext cx="801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Otázka:	Q7. Když srovnáte svou situaci před 6 měsíci a nyní, řekl/a byste, že ...?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	Báze:	Ti, kteří si odkládají každý měsíc stejnou částku N(Q7)=1117; Ti, kteří si odkládají část příjmu (i nepravidelně) N(Q8)=1763</a:t>
            </a:r>
            <a:endParaRPr/>
          </a:p>
        </p:txBody>
      </p:sp>
      <p:sp>
        <p:nvSpPr>
          <p:cNvPr id="342" name="Google Shape;342;p32"/>
          <p:cNvSpPr txBox="1"/>
          <p:nvPr>
            <p:ph idx="2" type="body"/>
          </p:nvPr>
        </p:nvSpPr>
        <p:spPr>
          <a:xfrm>
            <a:off x="406800" y="296625"/>
            <a:ext cx="8152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40 % pravidelně spořících si odkládá stranou méně peněz než před půl rokem. </a:t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343" name="Google Shape;343;p32"/>
          <p:cNvGraphicFramePr/>
          <p:nvPr/>
        </p:nvGraphicFramePr>
        <p:xfrm>
          <a:off x="477239" y="22787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2671350"/>
              </a:tblGrid>
              <a:tr h="66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100" u="none" cap="none" strike="noStrike">
                          <a:solidFill>
                            <a:schemeClr val="dk1"/>
                          </a:solidFill>
                        </a:rPr>
                        <a:t>Jak jsou na tom Češi nyní </a:t>
                      </a:r>
                      <a:br>
                        <a:rPr b="1" lang="cs" sz="11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b="1" lang="cs" sz="1100" u="none" cap="none" strike="noStrike">
                          <a:solidFill>
                            <a:schemeClr val="dk1"/>
                          </a:solidFill>
                        </a:rPr>
                        <a:t>v porovnání se situací před 6 měsíci?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4" name="Google Shape;344;p32"/>
          <p:cNvSpPr/>
          <p:nvPr/>
        </p:nvSpPr>
        <p:spPr>
          <a:xfrm rot="-5400000">
            <a:off x="3695817" y="2620785"/>
            <a:ext cx="72900" cy="831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2"/>
          <p:cNvSpPr/>
          <p:nvPr/>
        </p:nvSpPr>
        <p:spPr>
          <a:xfrm rot="-5400000">
            <a:off x="7147560" y="2048986"/>
            <a:ext cx="70800" cy="1976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406800" y="2972975"/>
            <a:ext cx="27546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si odkládají každý měsíc stejnou částku, N=1117 </a:t>
            </a:r>
            <a:endParaRPr sz="1100"/>
          </a:p>
        </p:txBody>
      </p:sp>
      <p:sp>
        <p:nvSpPr>
          <p:cNvPr id="347" name="Google Shape;347;p32"/>
          <p:cNvSpPr txBox="1"/>
          <p:nvPr/>
        </p:nvSpPr>
        <p:spPr>
          <a:xfrm>
            <a:off x="3330905" y="3101640"/>
            <a:ext cx="831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17 %</a:t>
            </a:r>
            <a:endParaRPr sz="1100"/>
          </a:p>
        </p:txBody>
      </p:sp>
      <p:sp>
        <p:nvSpPr>
          <p:cNvPr id="348" name="Google Shape;348;p32"/>
          <p:cNvSpPr txBox="1"/>
          <p:nvPr/>
        </p:nvSpPr>
        <p:spPr>
          <a:xfrm>
            <a:off x="6787289" y="3095532"/>
            <a:ext cx="831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 sz="1100"/>
          </a:p>
        </p:txBody>
      </p:sp>
      <p:pic>
        <p:nvPicPr>
          <p:cNvPr id="349" name="Google Shape;3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425" y="1785738"/>
            <a:ext cx="5167174" cy="143126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/>
          <p:nvPr/>
        </p:nvSpPr>
        <p:spPr>
          <a:xfrm>
            <a:off x="6194600" y="2351125"/>
            <a:ext cx="1912200" cy="1033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" type="body"/>
          </p:nvPr>
        </p:nvSpPr>
        <p:spPr>
          <a:xfrm>
            <a:off x="714900" y="4710250"/>
            <a:ext cx="6304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Otázka:	Q16. Jak očekáváte, že se Vaše finanční situace / finanční situace Vaší domácnosti bude vyvíjet v budoucnu (během příštích 3 let)?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	Q17. Proč očekáváte, že se Vaše finanční situace v budoucnu zhorší?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	Q18. Proč očekáváte, že se Vaše finanční situace v budoucnu zlepší?</a:t>
            </a:r>
            <a:endParaRPr/>
          </a:p>
        </p:txBody>
      </p:sp>
      <p:sp>
        <p:nvSpPr>
          <p:cNvPr id="356" name="Google Shape;356;p33"/>
          <p:cNvSpPr txBox="1"/>
          <p:nvPr>
            <p:ph idx="2" type="body"/>
          </p:nvPr>
        </p:nvSpPr>
        <p:spPr>
          <a:xfrm>
            <a:off x="386975" y="224650"/>
            <a:ext cx="86307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Ve výhledu na příští 3 roky převažuje pesimismus: 41 % populace očekává, že se jejich finanční situace zhorší.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57" name="Google Shape;357;p33"/>
          <p:cNvSpPr/>
          <p:nvPr/>
        </p:nvSpPr>
        <p:spPr>
          <a:xfrm>
            <a:off x="2104878" y="1000767"/>
            <a:ext cx="49146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SE FINANČNÍ SITUACE ZMĚNÍ V BUDOUCNU?</a:t>
            </a:r>
            <a:endParaRPr sz="1100"/>
          </a:p>
        </p:txBody>
      </p:sp>
      <p:graphicFrame>
        <p:nvGraphicFramePr>
          <p:cNvPr id="358" name="Google Shape;358;p33"/>
          <p:cNvGraphicFramePr/>
          <p:nvPr/>
        </p:nvGraphicFramePr>
        <p:xfrm>
          <a:off x="7019424" y="11196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846925"/>
              </a:tblGrid>
              <a:tr h="592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>
                          <a:solidFill>
                            <a:schemeClr val="accent1"/>
                          </a:solidFill>
                        </a:rPr>
                        <a:t>ZHORŠÍ SE</a:t>
                      </a:r>
                      <a:endParaRPr sz="1100"/>
                    </a:p>
                  </a:txBody>
                  <a:tcPr marT="34300" marB="34300" marR="68600" marL="6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2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>
                          <a:solidFill>
                            <a:schemeClr val="accent1"/>
                          </a:solidFill>
                        </a:rPr>
                        <a:t>41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9" name="Google Shape;359;p33"/>
          <p:cNvGraphicFramePr/>
          <p:nvPr/>
        </p:nvGraphicFramePr>
        <p:xfrm>
          <a:off x="1275519" y="11405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829350"/>
              </a:tblGrid>
              <a:tr h="592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>
                          <a:solidFill>
                            <a:schemeClr val="lt2"/>
                          </a:solidFill>
                        </a:rPr>
                        <a:t>ZLEPŠÍ SE</a:t>
                      </a:r>
                      <a:endParaRPr sz="1100"/>
                    </a:p>
                  </a:txBody>
                  <a:tcPr marT="34300" marB="34300" marR="68600" marL="6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2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>
                          <a:solidFill>
                            <a:schemeClr val="lt2"/>
                          </a:solidFill>
                        </a:rPr>
                        <a:t>18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" name="Google Shape;360;p33"/>
          <p:cNvGraphicFramePr/>
          <p:nvPr/>
        </p:nvGraphicFramePr>
        <p:xfrm>
          <a:off x="1233385" y="2529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{388B07A8-0975-4722-9950-52A39122BA9D}</a:tableStyleId>
              </a:tblPr>
              <a:tblGrid>
                <a:gridCol w="1625875"/>
              </a:tblGrid>
              <a:tr h="375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Očekávám, že se můj příjem zvýší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Splatím úvěr, hypotéky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 mém příjmu bude záviset méně lidí (např. osamostatnění dospělých dětí)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Jiné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Nevím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61" name="Google Shape;361;p33"/>
          <p:cNvPicPr preferRelativeResize="0"/>
          <p:nvPr/>
        </p:nvPicPr>
        <p:blipFill rotWithShape="1">
          <a:blip r:embed="rId3">
            <a:alphaModFix/>
          </a:blip>
          <a:srcRect b="-3469" l="-3940" r="3939" t="3469"/>
          <a:stretch/>
        </p:blipFill>
        <p:spPr>
          <a:xfrm>
            <a:off x="2713950" y="2717425"/>
            <a:ext cx="1934100" cy="187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2" name="Google Shape;362;p33"/>
          <p:cNvGraphicFramePr/>
          <p:nvPr/>
        </p:nvGraphicFramePr>
        <p:xfrm>
          <a:off x="4735698" y="26412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{388B07A8-0975-4722-9950-52A39122BA9D}</a:tableStyleId>
              </a:tblPr>
              <a:tblGrid>
                <a:gridCol w="1990100"/>
              </a:tblGrid>
              <a:tr h="238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Můj příjem neporoste tak rychle jako ceny zboží a služeb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Obávám se, že se můj příjem sníží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Obávám se ztráty zaměstnání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6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 mém příjmu bude záviset více lidí (např. narození dítěte, nezaměstnaný partner apod.)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Zatíží mne splácení úvěru, hypotéky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Jiné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Nevím</a:t>
                      </a:r>
                      <a:endParaRPr sz="1100"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63" name="Google Shape;36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6775" y="2580725"/>
            <a:ext cx="1934100" cy="187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33"/>
          <p:cNvCxnSpPr/>
          <p:nvPr/>
        </p:nvCxnSpPr>
        <p:spPr>
          <a:xfrm rot="10800000">
            <a:off x="4570943" y="2487419"/>
            <a:ext cx="900" cy="17583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5" name="Google Shape;365;p33"/>
          <p:cNvSpPr/>
          <p:nvPr/>
        </p:nvSpPr>
        <p:spPr>
          <a:xfrm>
            <a:off x="192776" y="3791000"/>
            <a:ext cx="10203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očekávají zlepšení finanční situace, N=364</a:t>
            </a:r>
            <a:endParaRPr sz="1100"/>
          </a:p>
        </p:txBody>
      </p:sp>
      <p:sp>
        <p:nvSpPr>
          <p:cNvPr id="366" name="Google Shape;366;p33"/>
          <p:cNvSpPr/>
          <p:nvPr/>
        </p:nvSpPr>
        <p:spPr>
          <a:xfrm>
            <a:off x="7929724" y="4174350"/>
            <a:ext cx="9726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Ti, kteří očekávají zhoršení finanční situace N=825</a:t>
            </a:r>
            <a:endParaRPr sz="1100"/>
          </a:p>
        </p:txBody>
      </p:sp>
      <p:sp>
        <p:nvSpPr>
          <p:cNvPr id="367" name="Google Shape;367;p33"/>
          <p:cNvSpPr/>
          <p:nvPr/>
        </p:nvSpPr>
        <p:spPr>
          <a:xfrm>
            <a:off x="3491880" y="1272194"/>
            <a:ext cx="1973279" cy="128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N=2003 </a:t>
            </a:r>
            <a:endParaRPr sz="1100"/>
          </a:p>
        </p:txBody>
      </p:sp>
      <p:pic>
        <p:nvPicPr>
          <p:cNvPr descr="Pruhový graf se sestupným trendem obrys" id="368" name="Google Shape;36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8420" y="335756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uhový graf se vzestupným trendem obrys" id="369" name="Google Shape;36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780" y="3282431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3350" y="1140600"/>
            <a:ext cx="5005214" cy="138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3"/>
          <p:cNvSpPr/>
          <p:nvPr/>
        </p:nvSpPr>
        <p:spPr>
          <a:xfrm>
            <a:off x="4475000" y="1705025"/>
            <a:ext cx="3633300" cy="685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0"/>
              <a:buNone/>
            </a:pPr>
            <a:r>
              <a:rPr lang="cs"/>
              <a:t>KAMILA FIALOVÁ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F</a:t>
            </a:r>
            <a:r>
              <a:rPr lang="cs"/>
              <a:t>inanční odolnost jako schopnost udržet si úroveň spotřeby a životní úroveň i v případě nenadálé finanční či ekonomické nouze 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Klíčové dnes v době vysoké inflace.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Krátkodobá finanční rezerva = jeden ze základních předpokladů finanční odolnosti domácností 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Dále: finanční gramotnost a finanční způsobilost, finanční produkty a služby, sociální kapitál.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Finanční zdraví a finanční odolnost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/>
        </p:nvSpPr>
        <p:spPr>
          <a:xfrm>
            <a:off x="792950" y="4183850"/>
            <a:ext cx="575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EU-SILC 2020 cit. podle Fialová, K. a Mysíková, M. (2023). Krátkodobá finanční rezerva a finanční odolnost Čechů. Interní výzkumná zpráva,</a:t>
            </a:r>
            <a:r>
              <a:rPr lang="cs" sz="11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https://www.soc.cas.cz/publikace/kratkodoba-financni-rezerva-financni-odolnost-cechu</a:t>
            </a: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</a:t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388" name="Google Shape;388;p36"/>
          <p:cNvSpPr txBox="1"/>
          <p:nvPr>
            <p:ph idx="1" type="subTitle"/>
          </p:nvPr>
        </p:nvSpPr>
        <p:spPr>
          <a:xfrm>
            <a:off x="383753" y="137775"/>
            <a:ext cx="7178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3"/>
              <a:buNone/>
            </a:pPr>
            <a:r>
              <a:rPr lang="cs" sz="1300"/>
              <a:t>Domácnosti bez úspor (% všech domácností), 2020</a:t>
            </a:r>
            <a:endParaRPr sz="1300"/>
          </a:p>
        </p:txBody>
      </p:sp>
      <p:pic>
        <p:nvPicPr>
          <p:cNvPr id="389" name="Google Shape;38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75" y="495975"/>
            <a:ext cx="4416600" cy="38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25" y="541275"/>
            <a:ext cx="4544150" cy="37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7"/>
          <p:cNvSpPr txBox="1"/>
          <p:nvPr>
            <p:ph idx="1" type="subTitle"/>
          </p:nvPr>
        </p:nvSpPr>
        <p:spPr>
          <a:xfrm>
            <a:off x="383753" y="61575"/>
            <a:ext cx="7178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4"/>
              <a:buNone/>
            </a:pPr>
            <a:r>
              <a:rPr lang="cs" sz="1300"/>
              <a:t>Domácnosti s úsporami na méně než 3 měsíce (% domácností, které mají nějaké úspory), 2020</a:t>
            </a:r>
            <a:endParaRPr sz="1300"/>
          </a:p>
        </p:txBody>
      </p:sp>
      <p:sp>
        <p:nvSpPr>
          <p:cNvPr id="396" name="Google Shape;396;p37"/>
          <p:cNvSpPr txBox="1"/>
          <p:nvPr/>
        </p:nvSpPr>
        <p:spPr>
          <a:xfrm>
            <a:off x="792950" y="4183850"/>
            <a:ext cx="575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EU-SILC 2020 cit. podle Fialová, K. a Mysíková, M. (2023).Krátkodobá finanční rezerva a finanční odolnost Čechů. Interní výzkumná zpráva,</a:t>
            </a:r>
            <a:r>
              <a:rPr lang="cs" sz="11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https://www.soc.cas.cz/publikace/kratkodoba-financni-rezerva-financni-odolnost-cechu</a:t>
            </a: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</a:t>
            </a:r>
            <a:endParaRPr i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muži vs. ženy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vzdělání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příjem a to, jak s ním lidé vycházejí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rodinný stav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způsob zajištění bydlení 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využívání dalších spořicích a úvěrových produktů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8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Hlavní faktory krátkodobé finanční rezervy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idx="1" type="subTitle"/>
          </p:nvPr>
        </p:nvSpPr>
        <p:spPr>
          <a:xfrm>
            <a:off x="615625" y="988575"/>
            <a:ext cx="8132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cs" sz="2600">
                <a:latin typeface="Arial"/>
                <a:ea typeface="Arial"/>
                <a:cs typeface="Arial"/>
                <a:sym typeface="Arial"/>
              </a:rPr>
              <a:t>  Index finančního zdraví Čechů</a:t>
            </a:r>
            <a:r>
              <a:rPr lang="cs" sz="2600"/>
              <a:t>                                 </a:t>
            </a:r>
            <a:endParaRPr sz="26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6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3100" u="sng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3700" u="sng"/>
          </a:p>
        </p:txBody>
      </p:sp>
      <p:sp>
        <p:nvSpPr>
          <p:cNvPr id="96" name="Google Shape;96;p21"/>
          <p:cNvSpPr txBox="1"/>
          <p:nvPr/>
        </p:nvSpPr>
        <p:spPr>
          <a:xfrm>
            <a:off x="710725" y="1701300"/>
            <a:ext cx="79419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marR="381000" rtl="0" algn="l">
              <a:spcBef>
                <a:spcPts val="0"/>
              </a:spcBef>
              <a:spcAft>
                <a:spcPts val="0"/>
              </a:spcAft>
              <a:buClr>
                <a:srgbClr val="382C2C"/>
              </a:buClr>
              <a:buSzPts val="1850"/>
              <a:buChar char="●"/>
            </a:pP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dlouhodobý výzkum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České spořitelny</a:t>
            </a: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,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Sociologického ústavu</a:t>
            </a: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 AV ČR a datového portálu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Evropa v datech</a:t>
            </a: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 </a:t>
            </a:r>
            <a:endParaRPr sz="1850">
              <a:solidFill>
                <a:srgbClr val="382C2C"/>
              </a:solidFill>
              <a:highlight>
                <a:srgbClr val="FFFFFF"/>
              </a:highlight>
            </a:endParaRPr>
          </a:p>
          <a:p>
            <a:pPr indent="-346075" lvl="0" marL="457200" marR="381000" rtl="0" algn="l">
              <a:spcBef>
                <a:spcPts val="0"/>
              </a:spcBef>
              <a:spcAft>
                <a:spcPts val="0"/>
              </a:spcAft>
              <a:buClr>
                <a:srgbClr val="382C2C"/>
              </a:buClr>
              <a:buSzPts val="1850"/>
              <a:buChar char="●"/>
            </a:pP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analyzuje a měří míru finančního zdraví Čechů v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6 základních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parametrech </a:t>
            </a:r>
            <a:endParaRPr b="1" sz="1850">
              <a:solidFill>
                <a:srgbClr val="382C2C"/>
              </a:solidFill>
              <a:highlight>
                <a:srgbClr val="FFFFFF"/>
              </a:highlight>
            </a:endParaRPr>
          </a:p>
          <a:p>
            <a:pPr indent="-346075" lvl="0" marL="457200" marR="381000" rtl="0" algn="l">
              <a:spcBef>
                <a:spcPts val="0"/>
              </a:spcBef>
              <a:spcAft>
                <a:spcPts val="0"/>
              </a:spcAft>
              <a:buClr>
                <a:srgbClr val="382C2C"/>
              </a:buClr>
              <a:buSzPts val="1850"/>
              <a:buChar char="●"/>
            </a:pP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pravidelné sociologické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dotazování </a:t>
            </a: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reprezentativního vzorku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populace </a:t>
            </a:r>
            <a:r>
              <a:rPr lang="cs" sz="1850">
                <a:solidFill>
                  <a:srgbClr val="382C2C"/>
                </a:solidFill>
                <a:highlight>
                  <a:srgbClr val="FFFFFF"/>
                </a:highlight>
              </a:rPr>
              <a:t>ČR + analytická </a:t>
            </a:r>
            <a:r>
              <a:rPr b="1" lang="cs" sz="1850">
                <a:solidFill>
                  <a:srgbClr val="382C2C"/>
                </a:solidFill>
                <a:highlight>
                  <a:srgbClr val="FFFFFF"/>
                </a:highlight>
              </a:rPr>
              <a:t>data České spořitelny</a:t>
            </a:r>
            <a:endParaRPr b="1"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0"/>
              <a:buNone/>
            </a:pPr>
            <a:r>
              <a:rPr lang="cs"/>
              <a:t>DAVID NAVRÁTIL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25" y="274325"/>
            <a:ext cx="7242826" cy="40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50" y="304800"/>
            <a:ext cx="7076650" cy="398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75" y="327900"/>
            <a:ext cx="7048499" cy="39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400" y="124325"/>
            <a:ext cx="2411851" cy="241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250" y="124313"/>
            <a:ext cx="2355674" cy="23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6476" y="2700662"/>
            <a:ext cx="4199373" cy="23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4325"/>
            <a:ext cx="2490401" cy="249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00" y="285025"/>
            <a:ext cx="7054774" cy="39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50" y="210025"/>
            <a:ext cx="7452500" cy="41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50" y="157775"/>
            <a:ext cx="7334426" cy="41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50" y="58641"/>
            <a:ext cx="4318151" cy="24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088" y="2571725"/>
            <a:ext cx="2379825" cy="23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775" y="2584325"/>
            <a:ext cx="2354625" cy="23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050" y="162013"/>
            <a:ext cx="2264299" cy="22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50" y="416700"/>
            <a:ext cx="6719651" cy="3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subTitle"/>
          </p:nvPr>
        </p:nvSpPr>
        <p:spPr>
          <a:xfrm>
            <a:off x="615625" y="807500"/>
            <a:ext cx="8132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cs" sz="2600">
                <a:latin typeface="Arial"/>
                <a:ea typeface="Arial"/>
                <a:cs typeface="Arial"/>
                <a:sym typeface="Arial"/>
              </a:rPr>
              <a:t>  6 parametrů finančního zdraví  </a:t>
            </a:r>
            <a:endParaRPr sz="2600" u="sng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cs"/>
              <a:t>                                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500" u="sng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3100" u="sng"/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 b="9800" l="2912" r="0" t="5861"/>
          <a:stretch/>
        </p:blipFill>
        <p:spPr>
          <a:xfrm>
            <a:off x="463225" y="1324750"/>
            <a:ext cx="6497501" cy="317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/>
          <p:nvPr/>
        </p:nvSpPr>
        <p:spPr>
          <a:xfrm>
            <a:off x="2564500" y="2501450"/>
            <a:ext cx="1831500" cy="340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00" y="339175"/>
            <a:ext cx="6997300" cy="40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00" y="406875"/>
            <a:ext cx="6820874" cy="39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25" y="424350"/>
            <a:ext cx="6785374" cy="37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00" y="382850"/>
            <a:ext cx="6792574" cy="39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2"/>
          <p:cNvSpPr txBox="1"/>
          <p:nvPr/>
        </p:nvSpPr>
        <p:spPr>
          <a:xfrm>
            <a:off x="7244775" y="2271075"/>
            <a:ext cx="162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55%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475" y="1867800"/>
            <a:ext cx="4439150" cy="23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0" y="1773650"/>
            <a:ext cx="4515449" cy="24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505950" y="1607700"/>
            <a:ext cx="81321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cs" sz="2200"/>
              <a:t>I</a:t>
            </a:r>
            <a:r>
              <a:rPr lang="cs" sz="2200">
                <a:latin typeface="Arial"/>
                <a:ea typeface="Arial"/>
                <a:cs typeface="Arial"/>
                <a:sym typeface="Arial"/>
              </a:rPr>
              <a:t>ndex prosperity Česka   </a:t>
            </a:r>
            <a:r>
              <a:rPr lang="cs" sz="300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cs" sz="2200">
                <a:latin typeface="Arial"/>
                <a:ea typeface="Arial"/>
                <a:cs typeface="Arial"/>
                <a:sym typeface="Arial"/>
              </a:rPr>
              <a:t>   Index finančního zdraví  Čechů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500" u="sng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3100" u="sng"/>
          </a:p>
        </p:txBody>
      </p:sp>
      <p:sp>
        <p:nvSpPr>
          <p:cNvPr id="109" name="Google Shape;109;p23"/>
          <p:cNvSpPr/>
          <p:nvPr/>
        </p:nvSpPr>
        <p:spPr>
          <a:xfrm>
            <a:off x="3823325" y="2225050"/>
            <a:ext cx="400200" cy="466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3"/>
          <p:cNvSpPr txBox="1"/>
          <p:nvPr/>
        </p:nvSpPr>
        <p:spPr>
          <a:xfrm>
            <a:off x="384825" y="2977525"/>
            <a:ext cx="80295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Index prosperity a finančního zdraví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MONIKA HRUBÁ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00" y="3798807"/>
            <a:ext cx="1499902" cy="71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5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386973" y="1170075"/>
            <a:ext cx="75813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b="0" i="0" lang="c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Kvantitativní dotazování na reprezentativním vzorku české populace.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15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c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2.003 respondentů ve věku 18–65 let odpovídající svým složením z hlediska pohlaví, věku, vzdělání, regionů a velikosti místa bydliště struktuře české populace.</a:t>
            </a:r>
            <a:endParaRPr sz="1600"/>
          </a:p>
          <a:p>
            <a:pPr indent="-254000" lvl="0" marL="215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c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Sběr dat probíhal od 24. 11. do 9. 12. 2022</a:t>
            </a:r>
            <a:endParaRPr sz="1600">
              <a:solidFill>
                <a:schemeClr val="dk1"/>
              </a:solidFill>
            </a:endParaRPr>
          </a:p>
          <a:p>
            <a:pPr indent="-254000" lvl="0" marL="215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cs" sz="1600">
                <a:solidFill>
                  <a:schemeClr val="dk1"/>
                </a:solidFill>
              </a:rPr>
              <a:t>CAWI (online panel)</a:t>
            </a:r>
            <a:endParaRPr sz="1600">
              <a:solidFill>
                <a:schemeClr val="dk1"/>
              </a:solidFill>
            </a:endParaRPr>
          </a:p>
          <a:p>
            <a:pPr indent="-254000" lvl="0" marL="215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c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z výzkumu jsou doplněna poznatky z Consumer Sentiment Trackeru pravidelné studie, která na kvartální bázi sleduje chování, plány a obavy českých spotřebitelů.</a:t>
            </a:r>
            <a:endParaRPr sz="1600"/>
          </a:p>
        </p:txBody>
      </p:sp>
      <p:sp>
        <p:nvSpPr>
          <p:cNvPr id="130" name="Google Shape;130;p26"/>
          <p:cNvSpPr txBox="1"/>
          <p:nvPr>
            <p:ph idx="4294967295" type="body"/>
          </p:nvPr>
        </p:nvSpPr>
        <p:spPr>
          <a:xfrm>
            <a:off x="460500" y="441800"/>
            <a:ext cx="8213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b="1" lang="cs" sz="2200">
                <a:solidFill>
                  <a:schemeClr val="dk1"/>
                </a:solidFill>
              </a:rPr>
              <a:t>Metodologie výzkumu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386967" y="4825424"/>
            <a:ext cx="801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Otázka:	Q13. Jak vycházíte s celkovým měsíčním příjmem?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Báze:	N=2003, Jak číst:	SNADNO = velmi snadno + snadno + docela snadno; S OBTÍŽEMI = s velkými obtížemi + s obtížemi + s menšími obtížemi</a:t>
            </a:r>
            <a:endParaRPr/>
          </a:p>
        </p:txBody>
      </p:sp>
      <p:sp>
        <p:nvSpPr>
          <p:cNvPr id="136" name="Google Shape;136;p27"/>
          <p:cNvSpPr txBox="1"/>
          <p:nvPr>
            <p:ph idx="2" type="body"/>
          </p:nvPr>
        </p:nvSpPr>
        <p:spPr>
          <a:xfrm>
            <a:off x="460500" y="441800"/>
            <a:ext cx="8213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57 % Čechů uvádí, že se svým celkovým měsíčním příjmem vychází jen s obtížemi. </a:t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137" name="Google Shape;137;p27"/>
          <p:cNvGraphicFramePr/>
          <p:nvPr/>
        </p:nvGraphicFramePr>
        <p:xfrm>
          <a:off x="7050124" y="24193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891300"/>
              </a:tblGrid>
              <a:tr h="33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 u="none" cap="none" strike="noStrike">
                          <a:solidFill>
                            <a:schemeClr val="accent1"/>
                          </a:solidFill>
                        </a:rPr>
                        <a:t>S OBTÍŽEMI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 u="none" cap="none" strike="noStrike">
                          <a:solidFill>
                            <a:schemeClr val="accent1"/>
                          </a:solidFill>
                        </a:rPr>
                        <a:t>57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Google Shape;138;p27"/>
          <p:cNvGraphicFramePr/>
          <p:nvPr/>
        </p:nvGraphicFramePr>
        <p:xfrm>
          <a:off x="1358643" y="22043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{388B07A8-0975-4722-9950-52A39122BA9D}</a:tableStyleId>
              </a:tblPr>
              <a:tblGrid>
                <a:gridCol w="746225"/>
              </a:tblGrid>
              <a:tr h="592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 u="none" cap="none" strike="noStrike">
                          <a:solidFill>
                            <a:schemeClr val="lt2"/>
                          </a:solidFill>
                        </a:rPr>
                        <a:t>SNADNO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1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900" u="none" cap="none" strike="noStrike">
                          <a:solidFill>
                            <a:schemeClr val="lt2"/>
                          </a:solidFill>
                        </a:rPr>
                        <a:t>43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27"/>
          <p:cNvSpPr/>
          <p:nvPr/>
        </p:nvSpPr>
        <p:spPr>
          <a:xfrm>
            <a:off x="2860029" y="1954050"/>
            <a:ext cx="4709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ČEŠI VYCHÁZÍ S CELKOVÝM MĚSÍČNÍM PŘÍJMEM</a:t>
            </a:r>
            <a:endParaRPr sz="1100"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000" y="2128152"/>
            <a:ext cx="5142412" cy="14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/>
          <p:nvPr/>
        </p:nvSpPr>
        <p:spPr>
          <a:xfrm>
            <a:off x="4252975" y="2351125"/>
            <a:ext cx="4038000" cy="1033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540374" y="4747525"/>
            <a:ext cx="747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Otázka:	Q10N. Dostal/a jste se / Dostala se Vaše domácnost někdy během posledních 12 měsíců do takových finančních problémů, že jste nebyl/a schopen/na / nebyli schopni zaplatit v termínu 	některou z následujících plateb?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rPr lang="cs"/>
              <a:t>Báze:	N=2003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>
            <p:ph idx="2" type="body"/>
          </p:nvPr>
        </p:nvSpPr>
        <p:spPr>
          <a:xfrm>
            <a:off x="324300" y="240925"/>
            <a:ext cx="87303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cs" sz="2200">
                <a:solidFill>
                  <a:schemeClr val="dk1"/>
                </a:solidFill>
              </a:rPr>
              <a:t>Každý šestý Čech měl v posledním roce problém zaplatit v termínu některou ze základních plateb.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2860013" y="1826009"/>
            <a:ext cx="342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JAKÉ DRUHY PLATEB NEBYLI SCHOPNI ZAPLATIT V TERMÍNU V POSLEDNÍCH 12 MĚSÍCÍCH?</a:t>
            </a:r>
            <a:endParaRPr sz="1100"/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038" y="2245849"/>
            <a:ext cx="6179700" cy="103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8"/>
          <p:cNvGraphicFramePr/>
          <p:nvPr/>
        </p:nvGraphicFramePr>
        <p:xfrm>
          <a:off x="1579990" y="3101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{F543B40A-9CBC-4A92-8B88-9637412A7FD3}</a:tableStyleId>
              </a:tblPr>
              <a:tblGrid>
                <a:gridCol w="1197850"/>
                <a:gridCol w="1197850"/>
                <a:gridCol w="1197850"/>
                <a:gridCol w="1197850"/>
                <a:gridCol w="1197850"/>
              </a:tblGrid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Platby za teplo, elektřinu, plyn, vodu za tento byt</a:t>
                      </a:r>
                      <a:endParaRPr sz="1100"/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Nájemné, úhrada za užívání bytu, fond oprav</a:t>
                      </a:r>
                      <a:endParaRPr sz="1100"/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Telefon, internet, školné, léčebné výlohy</a:t>
                      </a:r>
                      <a:endParaRPr sz="1100"/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Splátky ostatních půjček, úvěrů a leasingu</a:t>
                      </a:r>
                      <a:endParaRPr sz="1100"/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Splátka hypotéky nebo půjčky na tento byt/dům</a:t>
                      </a:r>
                      <a:endParaRPr sz="1100"/>
                    </a:p>
                  </a:txBody>
                  <a:tcPr marT="7150" marB="0" marR="7150" marL="7150"/>
                </a:tc>
              </a:tr>
            </a:tbl>
          </a:graphicData>
        </a:graphic>
      </p:graphicFrame>
      <p:sp>
        <p:nvSpPr>
          <p:cNvPr id="151" name="Google Shape;151;p28"/>
          <p:cNvSpPr/>
          <p:nvPr/>
        </p:nvSpPr>
        <p:spPr>
          <a:xfrm>
            <a:off x="292625" y="2843275"/>
            <a:ext cx="1125300" cy="674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800">
                <a:solidFill>
                  <a:srgbClr val="7F7F7F"/>
                </a:solidFill>
              </a:rPr>
              <a:t>Procento Čechů, kteří měli problémy se zaplacením aspoň 1 </a:t>
            </a:r>
            <a:br>
              <a:rPr b="1" lang="cs" sz="800">
                <a:solidFill>
                  <a:srgbClr val="7F7F7F"/>
                </a:solidFill>
              </a:rPr>
            </a:br>
            <a:r>
              <a:rPr b="1" lang="cs" sz="800">
                <a:solidFill>
                  <a:srgbClr val="7F7F7F"/>
                </a:solidFill>
              </a:rPr>
              <a:t>z daných plateb.</a:t>
            </a:r>
            <a:endParaRPr b="1" sz="1100"/>
          </a:p>
        </p:txBody>
      </p:sp>
      <p:sp>
        <p:nvSpPr>
          <p:cNvPr id="152" name="Google Shape;152;p28"/>
          <p:cNvSpPr/>
          <p:nvPr/>
        </p:nvSpPr>
        <p:spPr>
          <a:xfrm>
            <a:off x="444391" y="1971768"/>
            <a:ext cx="811200" cy="783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16 %</a:t>
            </a:r>
            <a:endParaRPr sz="1100"/>
          </a:p>
        </p:txBody>
      </p:sp>
      <p:sp>
        <p:nvSpPr>
          <p:cNvPr id="153" name="Google Shape;153;p28"/>
          <p:cNvSpPr/>
          <p:nvPr/>
        </p:nvSpPr>
        <p:spPr>
          <a:xfrm>
            <a:off x="7731350" y="2843274"/>
            <a:ext cx="1125300" cy="591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Procento Čechů, kteří měli problémy se zaplacením více než 1 z daných plateb.</a:t>
            </a:r>
            <a:endParaRPr sz="1100"/>
          </a:p>
        </p:txBody>
      </p:sp>
      <p:sp>
        <p:nvSpPr>
          <p:cNvPr id="154" name="Google Shape;154;p28"/>
          <p:cNvSpPr/>
          <p:nvPr/>
        </p:nvSpPr>
        <p:spPr>
          <a:xfrm>
            <a:off x="7862846" y="1971768"/>
            <a:ext cx="811200" cy="783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B3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4 %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